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21.jpg" ContentType="image/png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67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9" r:id="rId16"/>
    <p:sldId id="281" r:id="rId17"/>
    <p:sldId id="283" r:id="rId18"/>
    <p:sldId id="261" r:id="rId19"/>
    <p:sldId id="266" r:id="rId20"/>
  </p:sldIdLst>
  <p:sldSz cx="12192000" cy="6858000"/>
  <p:notesSz cx="6858000" cy="9144000"/>
  <p:embeddedFontLst>
    <p:embeddedFont>
      <p:font typeface="Comic Sans MS" panose="030F0902030302020204" pitchFamily="66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vj6fRtDpLllcqs/YiiK7jAVc2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D8F"/>
    <a:srgbClr val="FD0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2"/>
    <p:restoredTop sz="94622"/>
  </p:normalViewPr>
  <p:slideViewPr>
    <p:cSldViewPr snapToGrid="0">
      <p:cViewPr varScale="1">
        <p:scale>
          <a:sx n="61" d="100"/>
          <a:sy n="61" d="100"/>
        </p:scale>
        <p:origin x="224" y="1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818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278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874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015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0396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88ac3939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g2588ac3939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57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52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14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896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234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063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>
            <a:spLocks noGrp="1"/>
          </p:cNvSpPr>
          <p:nvPr>
            <p:ph type="pic" idx="2"/>
          </p:nvPr>
        </p:nvSpPr>
        <p:spPr>
          <a:xfrm>
            <a:off x="1053193" y="1333500"/>
            <a:ext cx="3314700" cy="41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>
            <a:spLocks noGrp="1"/>
          </p:cNvSpPr>
          <p:nvPr>
            <p:ph type="pic" idx="2"/>
          </p:nvPr>
        </p:nvSpPr>
        <p:spPr>
          <a:xfrm>
            <a:off x="4486275" y="1562100"/>
            <a:ext cx="3219600" cy="37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>
            <a:spLocks noGrp="1"/>
          </p:cNvSpPr>
          <p:nvPr>
            <p:ph type="pic" idx="2"/>
          </p:nvPr>
        </p:nvSpPr>
        <p:spPr>
          <a:xfrm>
            <a:off x="3735256" y="3429000"/>
            <a:ext cx="2360700" cy="249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" name="Google Shape;42;p34"/>
          <p:cNvSpPr>
            <a:spLocks noGrp="1"/>
          </p:cNvSpPr>
          <p:nvPr>
            <p:ph type="pic" idx="3"/>
          </p:nvPr>
        </p:nvSpPr>
        <p:spPr>
          <a:xfrm>
            <a:off x="6096000" y="930126"/>
            <a:ext cx="2360700" cy="249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>
            <a:spLocks noGrp="1"/>
          </p:cNvSpPr>
          <p:nvPr>
            <p:ph type="pic" idx="2"/>
          </p:nvPr>
        </p:nvSpPr>
        <p:spPr>
          <a:xfrm>
            <a:off x="3891534" y="0"/>
            <a:ext cx="5334000" cy="3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>
            <a:spLocks noGrp="1"/>
          </p:cNvSpPr>
          <p:nvPr>
            <p:ph type="pic" idx="2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" name="Google Shape;47;p36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>
            <a:spLocks noGrp="1"/>
          </p:cNvSpPr>
          <p:nvPr>
            <p:ph type="pic" idx="2"/>
          </p:nvPr>
        </p:nvSpPr>
        <p:spPr>
          <a:xfrm>
            <a:off x="2754190" y="0"/>
            <a:ext cx="510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37"/>
          <p:cNvSpPr>
            <a:spLocks noGrp="1"/>
          </p:cNvSpPr>
          <p:nvPr>
            <p:ph type="pic" idx="3"/>
          </p:nvPr>
        </p:nvSpPr>
        <p:spPr>
          <a:xfrm>
            <a:off x="2754190" y="3429000"/>
            <a:ext cx="26442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>
            <a:spLocks noGrp="1"/>
          </p:cNvSpPr>
          <p:nvPr>
            <p:ph type="pic" idx="2"/>
          </p:nvPr>
        </p:nvSpPr>
        <p:spPr>
          <a:xfrm>
            <a:off x="0" y="709448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" name="Google Shape;53;p38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38"/>
          <p:cNvSpPr>
            <a:spLocks noGrp="1"/>
          </p:cNvSpPr>
          <p:nvPr>
            <p:ph type="pic" idx="4"/>
          </p:nvPr>
        </p:nvSpPr>
        <p:spPr>
          <a:xfrm>
            <a:off x="5878286" y="709448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" name="Google Shape;55;p38"/>
          <p:cNvSpPr>
            <a:spLocks noGrp="1"/>
          </p:cNvSpPr>
          <p:nvPr>
            <p:ph type="pic" idx="5"/>
          </p:nvPr>
        </p:nvSpPr>
        <p:spPr>
          <a:xfrm>
            <a:off x="5878286" y="3429000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>
            <a:spLocks noGrp="1"/>
          </p:cNvSpPr>
          <p:nvPr>
            <p:ph type="pic" idx="2"/>
          </p:nvPr>
        </p:nvSpPr>
        <p:spPr>
          <a:xfrm flipH="1">
            <a:off x="4905525" y="2275870"/>
            <a:ext cx="23811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39"/>
          <p:cNvSpPr>
            <a:spLocks noGrp="1"/>
          </p:cNvSpPr>
          <p:nvPr>
            <p:ph type="pic" idx="3"/>
          </p:nvPr>
        </p:nvSpPr>
        <p:spPr>
          <a:xfrm>
            <a:off x="2021416" y="1099230"/>
            <a:ext cx="23814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" name="Google Shape;59;p39"/>
          <p:cNvSpPr>
            <a:spLocks noGrp="1"/>
          </p:cNvSpPr>
          <p:nvPr>
            <p:ph type="pic" idx="4"/>
          </p:nvPr>
        </p:nvSpPr>
        <p:spPr>
          <a:xfrm flipH="1">
            <a:off x="7789484" y="3452510"/>
            <a:ext cx="23811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>
            <a:spLocks noGrp="1"/>
          </p:cNvSpPr>
          <p:nvPr>
            <p:ph type="pic" idx="2"/>
          </p:nvPr>
        </p:nvSpPr>
        <p:spPr>
          <a:xfrm>
            <a:off x="0" y="0"/>
            <a:ext cx="6185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40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3092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" name="Google Shape;63;p40"/>
          <p:cNvSpPr>
            <a:spLocks noGrp="1"/>
          </p:cNvSpPr>
          <p:nvPr>
            <p:ph type="pic" idx="4"/>
          </p:nvPr>
        </p:nvSpPr>
        <p:spPr>
          <a:xfrm>
            <a:off x="3092824" y="3429000"/>
            <a:ext cx="3092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1"/>
          <p:cNvSpPr>
            <a:spLocks noGrp="1"/>
          </p:cNvSpPr>
          <p:nvPr>
            <p:ph type="pic" idx="2"/>
          </p:nvPr>
        </p:nvSpPr>
        <p:spPr>
          <a:xfrm>
            <a:off x="0" y="0"/>
            <a:ext cx="3429000" cy="37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41"/>
          <p:cNvSpPr>
            <a:spLocks noGrp="1"/>
          </p:cNvSpPr>
          <p:nvPr>
            <p:ph type="pic" idx="3"/>
          </p:nvPr>
        </p:nvSpPr>
        <p:spPr>
          <a:xfrm>
            <a:off x="3429000" y="0"/>
            <a:ext cx="3429000" cy="37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41"/>
          <p:cNvSpPr>
            <a:spLocks noGrp="1"/>
          </p:cNvSpPr>
          <p:nvPr>
            <p:ph type="pic" idx="4"/>
          </p:nvPr>
        </p:nvSpPr>
        <p:spPr>
          <a:xfrm>
            <a:off x="6858000" y="3790950"/>
            <a:ext cx="3429000" cy="30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41"/>
          <p:cNvSpPr>
            <a:spLocks noGrp="1"/>
          </p:cNvSpPr>
          <p:nvPr>
            <p:ph type="pic" idx="5"/>
          </p:nvPr>
        </p:nvSpPr>
        <p:spPr>
          <a:xfrm>
            <a:off x="10287000" y="3790950"/>
            <a:ext cx="1905000" cy="30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9"/>
          <p:cNvSpPr>
            <a:spLocks noGrp="1"/>
          </p:cNvSpPr>
          <p:nvPr>
            <p:ph type="pic" idx="2"/>
          </p:nvPr>
        </p:nvSpPr>
        <p:spPr>
          <a:xfrm>
            <a:off x="5543550" y="0"/>
            <a:ext cx="6648600" cy="462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>
            <a:spLocks noGrp="1"/>
          </p:cNvSpPr>
          <p:nvPr>
            <p:ph type="pic" idx="2"/>
          </p:nvPr>
        </p:nvSpPr>
        <p:spPr>
          <a:xfrm>
            <a:off x="1181100" y="250"/>
            <a:ext cx="4515000" cy="349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" name="Google Shape;71;p42"/>
          <p:cNvSpPr>
            <a:spLocks noGrp="1"/>
          </p:cNvSpPr>
          <p:nvPr>
            <p:ph type="pic" idx="3"/>
          </p:nvPr>
        </p:nvSpPr>
        <p:spPr>
          <a:xfrm>
            <a:off x="3333750" y="3533775"/>
            <a:ext cx="2362200" cy="332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Google Shape;72;p42"/>
          <p:cNvSpPr>
            <a:spLocks noGrp="1"/>
          </p:cNvSpPr>
          <p:nvPr>
            <p:ph type="pic" idx="4"/>
          </p:nvPr>
        </p:nvSpPr>
        <p:spPr>
          <a:xfrm>
            <a:off x="5695950" y="3533775"/>
            <a:ext cx="4712100" cy="332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>
            <a:spLocks noGrp="1"/>
          </p:cNvSpPr>
          <p:nvPr>
            <p:ph type="pic" idx="2"/>
          </p:nvPr>
        </p:nvSpPr>
        <p:spPr>
          <a:xfrm>
            <a:off x="8629650" y="89535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" name="Google Shape;75;p43"/>
          <p:cNvSpPr>
            <a:spLocks noGrp="1"/>
          </p:cNvSpPr>
          <p:nvPr>
            <p:ph type="pic" idx="3"/>
          </p:nvPr>
        </p:nvSpPr>
        <p:spPr>
          <a:xfrm>
            <a:off x="6096000" y="89535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" name="Google Shape;76;p43"/>
          <p:cNvSpPr>
            <a:spLocks noGrp="1"/>
          </p:cNvSpPr>
          <p:nvPr>
            <p:ph type="pic" idx="4"/>
          </p:nvPr>
        </p:nvSpPr>
        <p:spPr>
          <a:xfrm>
            <a:off x="6096000" y="342900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" name="Google Shape;77;p43"/>
          <p:cNvSpPr>
            <a:spLocks noGrp="1"/>
          </p:cNvSpPr>
          <p:nvPr>
            <p:ph type="pic" idx="5"/>
          </p:nvPr>
        </p:nvSpPr>
        <p:spPr>
          <a:xfrm>
            <a:off x="8629650" y="342900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>
            <a:spLocks noGrp="1"/>
          </p:cNvSpPr>
          <p:nvPr>
            <p:ph type="pic" idx="2"/>
          </p:nvPr>
        </p:nvSpPr>
        <p:spPr>
          <a:xfrm>
            <a:off x="1901003" y="2042832"/>
            <a:ext cx="1568700" cy="28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44"/>
          <p:cNvSpPr>
            <a:spLocks noGrp="1"/>
          </p:cNvSpPr>
          <p:nvPr>
            <p:ph type="pic" idx="3"/>
          </p:nvPr>
        </p:nvSpPr>
        <p:spPr>
          <a:xfrm>
            <a:off x="4028383" y="2042832"/>
            <a:ext cx="1568700" cy="28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5"/>
          <p:cNvSpPr>
            <a:spLocks noGrp="1"/>
          </p:cNvSpPr>
          <p:nvPr>
            <p:ph type="pic" idx="2"/>
          </p:nvPr>
        </p:nvSpPr>
        <p:spPr>
          <a:xfrm>
            <a:off x="1275793" y="2233890"/>
            <a:ext cx="3990300" cy="25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>
            <a:spLocks noGrp="1"/>
          </p:cNvSpPr>
          <p:nvPr>
            <p:ph type="pic" idx="2"/>
          </p:nvPr>
        </p:nvSpPr>
        <p:spPr>
          <a:xfrm>
            <a:off x="6843227" y="1476375"/>
            <a:ext cx="3581400" cy="390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>
            <a:spLocks noGrp="1"/>
          </p:cNvSpPr>
          <p:nvPr>
            <p:ph type="pic" idx="2"/>
          </p:nvPr>
        </p:nvSpPr>
        <p:spPr>
          <a:xfrm>
            <a:off x="4552414" y="0"/>
            <a:ext cx="3087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>
            <a:spLocks noGrp="1"/>
          </p:cNvSpPr>
          <p:nvPr>
            <p:ph type="pic" idx="2"/>
          </p:nvPr>
        </p:nvSpPr>
        <p:spPr>
          <a:xfrm>
            <a:off x="8226639" y="893445"/>
            <a:ext cx="3169800" cy="43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" name="Google Shape;19;p24"/>
          <p:cNvSpPr>
            <a:spLocks noGrp="1"/>
          </p:cNvSpPr>
          <p:nvPr>
            <p:ph type="pic" idx="3"/>
          </p:nvPr>
        </p:nvSpPr>
        <p:spPr>
          <a:xfrm>
            <a:off x="0" y="3074670"/>
            <a:ext cx="2748900" cy="3783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>
            <a:spLocks noGrp="1"/>
          </p:cNvSpPr>
          <p:nvPr>
            <p:ph type="pic" idx="2"/>
          </p:nvPr>
        </p:nvSpPr>
        <p:spPr>
          <a:xfrm>
            <a:off x="8158369" y="0"/>
            <a:ext cx="3482100" cy="46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" name="Google Shape;22;p25"/>
          <p:cNvSpPr>
            <a:spLocks noGrp="1"/>
          </p:cNvSpPr>
          <p:nvPr>
            <p:ph type="pic" idx="3"/>
          </p:nvPr>
        </p:nvSpPr>
        <p:spPr>
          <a:xfrm>
            <a:off x="4676141" y="0"/>
            <a:ext cx="3482100" cy="46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>
            <a:spLocks noGrp="1"/>
          </p:cNvSpPr>
          <p:nvPr>
            <p:ph type="pic" idx="2"/>
          </p:nvPr>
        </p:nvSpPr>
        <p:spPr>
          <a:xfrm>
            <a:off x="3885293" y="0"/>
            <a:ext cx="4305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>
            <a:spLocks noGrp="1"/>
          </p:cNvSpPr>
          <p:nvPr>
            <p:ph type="pic" idx="2"/>
          </p:nvPr>
        </p:nvSpPr>
        <p:spPr>
          <a:xfrm>
            <a:off x="0" y="1574800"/>
            <a:ext cx="7067700" cy="37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888217" y="602123"/>
            <a:ext cx="80229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C3D8F"/>
                </a:solidFill>
                <a:latin typeface="Comic Sans MS" panose="030F0902030302020204" pitchFamily="66" charset="0"/>
                <a:sym typeface="Arial"/>
              </a:rPr>
              <a:t>A Hybrid RAG System with Comprehensive Enhancement on Complex Reasoning</a:t>
            </a:r>
          </a:p>
        </p:txBody>
      </p:sp>
      <p:sp>
        <p:nvSpPr>
          <p:cNvPr id="89" name="Google Shape;89;p1"/>
          <p:cNvSpPr txBox="1"/>
          <p:nvPr/>
        </p:nvSpPr>
        <p:spPr>
          <a:xfrm>
            <a:off x="888217" y="2749001"/>
            <a:ext cx="80229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dirty="0">
                <a:latin typeface="Comic Sans MS" panose="030F0902030302020204" pitchFamily="66" charset="0"/>
                <a:ea typeface="宋体" panose="02010600030101010101" pitchFamily="2" charset="-122"/>
              </a:rPr>
              <a:t>27</a:t>
            </a:r>
            <a:r>
              <a:rPr lang="en-US" altLang="zh-CN" sz="3600" b="0" i="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宋体" panose="02010600030101010101" pitchFamily="2" charset="-122"/>
              </a:rPr>
              <a:t>/8/2024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omic Sans MS" panose="030F0902030302020204" pitchFamily="66" charset="0"/>
                <a:ea typeface="宋体" panose="02010600030101010101" pitchFamily="2" charset="-122"/>
              </a:rPr>
              <a:t>Team</a:t>
            </a:r>
            <a:r>
              <a:rPr lang="zh-CN" altLang="en-US" sz="3600" dirty="0">
                <a:latin typeface="Comic Sans MS" panose="030F09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latin typeface="Comic Sans MS" panose="030F0902030302020204" pitchFamily="66" charset="0"/>
                <a:ea typeface="宋体" panose="02010600030101010101" pitchFamily="2" charset="-122"/>
              </a:rPr>
              <a:t>ElectricSheep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90A5B-B944-EBBB-2E0E-030B690A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8999"/>
            <a:ext cx="12192000" cy="27490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BFAD727-99E0-C9D9-2D74-E5F5E8916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547" y="500795"/>
            <a:ext cx="2141607" cy="21416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476974" y="2203724"/>
            <a:ext cx="10784061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Data Integration:	</a:t>
            </a:r>
          </a:p>
          <a:p>
            <a:pPr lvl="8"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Web Page Excerpts</a:t>
            </a:r>
          </a:p>
          <a:p>
            <a:pPr lvl="1"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T</a:t>
            </a:r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ables</a:t>
            </a:r>
          </a:p>
          <a:p>
            <a:pPr lvl="1"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KG query Results</a:t>
            </a:r>
          </a:p>
          <a:p>
            <a:pPr lvl="1"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Calculator Results</a:t>
            </a:r>
            <a:endParaRPr lang="en-US" altLang="zh-CN" sz="2400" kern="100" dirty="0">
              <a:effectLst/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LLM’s Knowledge</a:t>
            </a:r>
          </a:p>
          <a:p>
            <a:pPr algn="just"/>
            <a:endParaRPr lang="en-US" altLang="zh-CN" sz="2400" b="1" kern="100" dirty="0"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Reasoning Technique: Implements zero-shot Chain of Thought</a:t>
            </a:r>
          </a:p>
        </p:txBody>
      </p:sp>
      <p:sp>
        <p:nvSpPr>
          <p:cNvPr id="109" name="Google Shape;109;p2"/>
          <p:cNvSpPr txBox="1"/>
          <p:nvPr/>
        </p:nvSpPr>
        <p:spPr>
          <a:xfrm>
            <a:off x="476974" y="685750"/>
            <a:ext cx="928325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rgbClr val="FD0139"/>
                </a:solidFill>
                <a:latin typeface="Comic Sans MS" panose="030F0902030302020204" pitchFamily="66" charset="0"/>
              </a:rPr>
              <a:t>Enhancing Reasoning with </a:t>
            </a:r>
          </a:p>
          <a:p>
            <a:r>
              <a:rPr lang="en-US" sz="4000" b="1" dirty="0">
                <a:solidFill>
                  <a:srgbClr val="FD0139"/>
                </a:solidFill>
                <a:latin typeface="Comic Sans MS" panose="030F0902030302020204" pitchFamily="66" charset="0"/>
              </a:rPr>
              <a:t>Advanced Prompt Engineering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4D4FA24-7280-B74E-9720-EA39799D7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687" y="2470620"/>
            <a:ext cx="1837296" cy="1837296"/>
          </a:xfrm>
          <a:prstGeom prst="rect">
            <a:avLst/>
          </a:prstGeom>
        </p:spPr>
      </p:pic>
      <p:sp>
        <p:nvSpPr>
          <p:cNvPr id="5" name="右箭头 4">
            <a:extLst>
              <a:ext uri="{FF2B5EF4-FFF2-40B4-BE49-F238E27FC236}">
                <a16:creationId xmlns:a16="http://schemas.microsoft.com/office/drawing/2014/main" id="{EF47B452-FADA-D285-9057-4019D572B566}"/>
              </a:ext>
            </a:extLst>
          </p:cNvPr>
          <p:cNvSpPr/>
          <p:nvPr/>
        </p:nvSpPr>
        <p:spPr>
          <a:xfrm>
            <a:off x="8491161" y="3220278"/>
            <a:ext cx="834887" cy="20872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9BB3B2-8D02-7748-A709-45A133F99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0226" y="2284895"/>
            <a:ext cx="2079487" cy="207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7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476974" y="1806158"/>
            <a:ext cx="10784061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Detective Mode</a:t>
            </a: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Identifies and handles nonsensical questions before responding</a:t>
            </a:r>
          </a:p>
          <a:p>
            <a:pPr algn="just"/>
            <a:endParaRPr lang="en-US" altLang="zh-CN" sz="2400" kern="100" dirty="0"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Hallucination Reduction</a:t>
            </a: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Implements "I don't know" responses for uncertain questions</a:t>
            </a:r>
          </a:p>
          <a:p>
            <a:pPr algn="just"/>
            <a:endParaRPr lang="en-US" altLang="zh-CN" sz="2400" kern="100" dirty="0"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Format Correction</a:t>
            </a: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Introduces a backup summarization agent when parsing issues arise</a:t>
            </a:r>
          </a:p>
        </p:txBody>
      </p:sp>
      <p:sp>
        <p:nvSpPr>
          <p:cNvPr id="109" name="Google Shape;109;p2"/>
          <p:cNvSpPr txBox="1"/>
          <p:nvPr/>
        </p:nvSpPr>
        <p:spPr>
          <a:xfrm>
            <a:off x="476974" y="685750"/>
            <a:ext cx="928325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rgbClr val="FD0139"/>
                </a:solidFill>
                <a:latin typeface="Comic Sans MS" panose="030F0902030302020204" pitchFamily="66" charset="0"/>
              </a:rPr>
              <a:t>Handling Corner Cases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2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/>
        </p:nvSpPr>
        <p:spPr>
          <a:xfrm>
            <a:off x="476974" y="188794"/>
            <a:ext cx="1171502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rgbClr val="FD0139"/>
                </a:solidFill>
                <a:latin typeface="Comic Sans MS" panose="030F0902030302020204" pitchFamily="66" charset="0"/>
              </a:rPr>
              <a:t>System Performance on Public Dataset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90D378-9820-57D6-B422-A7AF17CBC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30" y="838508"/>
            <a:ext cx="9565940" cy="60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7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476974" y="1412753"/>
            <a:ext cx="1078406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Clear improvement in system score with every component added</a:t>
            </a:r>
          </a:p>
        </p:txBody>
      </p:sp>
      <p:sp>
        <p:nvSpPr>
          <p:cNvPr id="109" name="Google Shape;109;p2"/>
          <p:cNvSpPr txBox="1"/>
          <p:nvPr/>
        </p:nvSpPr>
        <p:spPr>
          <a:xfrm>
            <a:off x="476974" y="685750"/>
            <a:ext cx="928325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rgbClr val="FD0139"/>
                </a:solidFill>
                <a:latin typeface="Comic Sans MS" panose="030F0902030302020204" pitchFamily="66" charset="0"/>
              </a:rPr>
              <a:t>Ablation Study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8552149" y="0"/>
            <a:ext cx="3668486" cy="141275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5B7BDC7-A35E-D356-B1FC-93F39543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360" y="1999832"/>
            <a:ext cx="9707279" cy="47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3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476974" y="1631420"/>
            <a:ext cx="1078406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Reason for Performance Gap between Task1 and Task2&amp;3:</a:t>
            </a:r>
          </a:p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 ◦  Adopted a naïve knowledge graph query approach</a:t>
            </a:r>
          </a:p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 ◦  Underutilization of knowledge graph data</a:t>
            </a:r>
          </a:p>
        </p:txBody>
      </p:sp>
      <p:sp>
        <p:nvSpPr>
          <p:cNvPr id="109" name="Google Shape;109;p2"/>
          <p:cNvSpPr txBox="1"/>
          <p:nvPr/>
        </p:nvSpPr>
        <p:spPr>
          <a:xfrm>
            <a:off x="476974" y="685750"/>
            <a:ext cx="928325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rgbClr val="FD0139"/>
                </a:solidFill>
                <a:latin typeface="Comic Sans MS" panose="030F0902030302020204" pitchFamily="66" charset="0"/>
              </a:rPr>
              <a:t>Performance under Different Tasks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0" y="5465873"/>
            <a:ext cx="3668486" cy="14127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675ABD9-F667-EFA2-E5EC-2AC66C7F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60" y="3138043"/>
            <a:ext cx="10878880" cy="20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2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-86" y="0"/>
            <a:ext cx="4552500" cy="6858000"/>
          </a:xfrm>
          <a:prstGeom prst="rect">
            <a:avLst/>
          </a:prstGeom>
          <a:solidFill>
            <a:srgbClr val="2C3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/>
              </a:solidFill>
              <a:highlight>
                <a:srgbClr val="FD0139"/>
              </a:highlight>
              <a:latin typeface="Comic Sans MS" panose="030F0902030302020204" pitchFamily="66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72D7C-5302-2C39-74EB-EF101BEA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5" y="5551714"/>
            <a:ext cx="4558233" cy="130628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BD6DA5-0285-C91B-8D88-CC45FD581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588" y="526774"/>
            <a:ext cx="7608412" cy="401686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453AC13-C71C-CCC1-32E0-061CF4D2225B}"/>
              </a:ext>
            </a:extLst>
          </p:cNvPr>
          <p:cNvSpPr txBox="1"/>
          <p:nvPr/>
        </p:nvSpPr>
        <p:spPr>
          <a:xfrm>
            <a:off x="5410857" y="5136215"/>
            <a:ext cx="5953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err="1">
                <a:latin typeface="Comic Sans MS" panose="030F0902030302020204" pitchFamily="66" charset="0"/>
              </a:rPr>
              <a:t>ArXiv</a:t>
            </a:r>
            <a:r>
              <a:rPr kumimoji="1" lang="en-US" altLang="zh-CN" sz="1600" dirty="0">
                <a:latin typeface="Comic Sans MS" panose="030F0902030302020204" pitchFamily="66" charset="0"/>
              </a:rPr>
              <a:t>: https://</a:t>
            </a:r>
            <a:r>
              <a:rPr kumimoji="1" lang="en-US" altLang="zh-CN" sz="1600" dirty="0" err="1">
                <a:latin typeface="Comic Sans MS" panose="030F0902030302020204" pitchFamily="66" charset="0"/>
              </a:rPr>
              <a:t>arxiv.org</a:t>
            </a:r>
            <a:r>
              <a:rPr kumimoji="1" lang="en-US" altLang="zh-CN" sz="1600" dirty="0">
                <a:latin typeface="Comic Sans MS" panose="030F0902030302020204" pitchFamily="66" charset="0"/>
              </a:rPr>
              <a:t>/pdf/2408.05141</a:t>
            </a:r>
          </a:p>
          <a:p>
            <a:endParaRPr kumimoji="1" lang="en-US" altLang="zh-CN" sz="1600" dirty="0">
              <a:latin typeface="Comic Sans MS" panose="030F0902030302020204" pitchFamily="66" charset="0"/>
            </a:endParaRPr>
          </a:p>
          <a:p>
            <a:r>
              <a:rPr lang="en" altLang="zh-CN" sz="1600" dirty="0">
                <a:latin typeface="Comic Sans MS" panose="030F0902030302020204" pitchFamily="66" charset="0"/>
              </a:rPr>
              <a:t>Source Code: </a:t>
            </a:r>
            <a:r>
              <a:rPr lang="en" altLang="zh-CN" sz="1600" dirty="0">
                <a:effectLst/>
                <a:latin typeface="Comic Sans MS" panose="030F0902030302020204" pitchFamily="66" charset="0"/>
              </a:rPr>
              <a:t>https://</a:t>
            </a:r>
            <a:r>
              <a:rPr lang="en" altLang="zh-CN" sz="1600" dirty="0" err="1">
                <a:effectLst/>
                <a:latin typeface="Comic Sans MS" panose="030F0902030302020204" pitchFamily="66" charset="0"/>
              </a:rPr>
              <a:t>gitlab.aicrowd.com</a:t>
            </a:r>
            <a:r>
              <a:rPr lang="en" altLang="zh-CN" sz="1600" dirty="0">
                <a:effectLst/>
                <a:latin typeface="Comic Sans MS" panose="030F0902030302020204" pitchFamily="66" charset="0"/>
              </a:rPr>
              <a:t>/</a:t>
            </a:r>
            <a:r>
              <a:rPr lang="en" altLang="zh-CN" sz="1600" dirty="0" err="1">
                <a:effectLst/>
                <a:latin typeface="Comic Sans MS" panose="030F0902030302020204" pitchFamily="66" charset="0"/>
              </a:rPr>
              <a:t>shizueyy</a:t>
            </a:r>
            <a:r>
              <a:rPr lang="en" altLang="zh-CN" sz="1600" dirty="0">
                <a:effectLst/>
                <a:latin typeface="Comic Sans MS" panose="030F0902030302020204" pitchFamily="66" charset="0"/>
              </a:rPr>
              <a:t>/crag-new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ABBBEC-D75A-5E2B-D736-87268DA07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68" y="1050041"/>
            <a:ext cx="2805006" cy="28050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/>
          <p:nvPr/>
        </p:nvSpPr>
        <p:spPr>
          <a:xfrm>
            <a:off x="1147146" y="2628610"/>
            <a:ext cx="5142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solidFill>
                  <a:srgbClr val="2C3D8F"/>
                </a:solidFill>
                <a:sym typeface="Arial"/>
              </a:rPr>
              <a:t>THAN</a:t>
            </a:r>
            <a:r>
              <a:rPr lang="en-US" sz="4600" b="1" dirty="0">
                <a:solidFill>
                  <a:srgbClr val="2C3D8F"/>
                </a:solidFill>
              </a:rPr>
              <a:t>K YOU</a:t>
            </a:r>
            <a:endParaRPr sz="2000" dirty="0">
              <a:solidFill>
                <a:srgbClr val="2C3D8F"/>
              </a:solidFill>
            </a:endParaRPr>
          </a:p>
        </p:txBody>
      </p:sp>
      <p:cxnSp>
        <p:nvCxnSpPr>
          <p:cNvPr id="186" name="Google Shape;186;p16"/>
          <p:cNvCxnSpPr/>
          <p:nvPr/>
        </p:nvCxnSpPr>
        <p:spPr>
          <a:xfrm>
            <a:off x="6624735" y="3028803"/>
            <a:ext cx="2481900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9" name="Google Shape;189;p16"/>
          <p:cNvPicPr preferRelativeResize="0"/>
          <p:nvPr/>
        </p:nvPicPr>
        <p:blipFill rotWithShape="1">
          <a:blip r:embed="rId3">
            <a:alphaModFix/>
          </a:blip>
          <a:srcRect t="71678" b="39175"/>
          <a:stretch/>
        </p:blipFill>
        <p:spPr>
          <a:xfrm rot="-5400000" flipH="1">
            <a:off x="8510412" y="3161113"/>
            <a:ext cx="6845450" cy="5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3">
            <a:alphaModFix/>
          </a:blip>
          <a:srcRect t="71678" b="37305"/>
          <a:stretch/>
        </p:blipFill>
        <p:spPr>
          <a:xfrm rot="-5400000" flipH="1">
            <a:off x="8541550" y="3206175"/>
            <a:ext cx="6845450" cy="4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9A77C-1000-3DF1-10B9-D7E33DB40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08999"/>
            <a:ext cx="12192000" cy="2749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88ac39394_0_21"/>
          <p:cNvSpPr/>
          <p:nvPr/>
        </p:nvSpPr>
        <p:spPr>
          <a:xfrm>
            <a:off x="0" y="0"/>
            <a:ext cx="2385900" cy="6858000"/>
          </a:xfrm>
          <a:prstGeom prst="rect">
            <a:avLst/>
          </a:prstGeom>
          <a:solidFill>
            <a:srgbClr val="2C3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2588ac39394_0_21"/>
          <p:cNvSpPr txBox="1"/>
          <p:nvPr/>
        </p:nvSpPr>
        <p:spPr>
          <a:xfrm>
            <a:off x="0" y="1919550"/>
            <a:ext cx="2385900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300" b="1" dirty="0">
                <a:solidFill>
                  <a:schemeClr val="lt1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KDD Cup RAG workshop </a:t>
            </a:r>
            <a:endParaRPr sz="2700" b="1" i="1" dirty="0">
              <a:solidFill>
                <a:schemeClr val="lt1"/>
              </a:solidFill>
              <a:latin typeface="Comic Sans MS" panose="030F0902030302020204" pitchFamily="66" charset="0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g2588ac39394_0_21"/>
          <p:cNvSpPr txBox="1"/>
          <p:nvPr/>
        </p:nvSpPr>
        <p:spPr>
          <a:xfrm>
            <a:off x="2435700" y="933400"/>
            <a:ext cx="97563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u="none" strike="noStrike" cap="none" dirty="0">
                <a:solidFill>
                  <a:srgbClr val="FD0139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A Hybrid RAG System with Comprehensive Enhancement on Complex Reasoning</a:t>
            </a:r>
          </a:p>
        </p:txBody>
      </p:sp>
      <p:sp>
        <p:nvSpPr>
          <p:cNvPr id="99" name="Google Shape;99;g2588ac39394_0_21"/>
          <p:cNvSpPr txBox="1"/>
          <p:nvPr/>
        </p:nvSpPr>
        <p:spPr>
          <a:xfrm>
            <a:off x="4438950" y="2377413"/>
            <a:ext cx="57498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2800" dirty="0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By:</a:t>
            </a:r>
            <a:r>
              <a:rPr lang="zh-CN" altLang="en-US" sz="2800" dirty="0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 </a:t>
            </a:r>
            <a:r>
              <a:rPr lang="en-US" altLang="zh-CN" sz="2800" dirty="0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Team</a:t>
            </a:r>
            <a:r>
              <a:rPr lang="zh-CN" altLang="en-US" sz="2800" dirty="0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 </a:t>
            </a:r>
            <a:r>
              <a:rPr lang="en" altLang="zh-CN" sz="2800" dirty="0" err="1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ElectricSheep</a:t>
            </a:r>
            <a:endParaRPr lang="en-US" altLang="zh-CN" sz="2800" dirty="0">
              <a:solidFill>
                <a:srgbClr val="4B4F58"/>
              </a:solidFill>
              <a:latin typeface="Comic Sans MS" panose="030F0902030302020204" pitchFamily="66" charset="0"/>
              <a:ea typeface="Roboto"/>
              <a:cs typeface="Roboto"/>
              <a:sym typeface="Roboto"/>
            </a:endParaRPr>
          </a:p>
          <a:p>
            <a:pPr algn="ctr"/>
            <a:r>
              <a:rPr lang="en-US" altLang="zh-CN" sz="2800" dirty="0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(Peking University)</a:t>
            </a:r>
          </a:p>
          <a:p>
            <a:pPr algn="ctr"/>
            <a:endParaRPr sz="2800" dirty="0">
              <a:solidFill>
                <a:srgbClr val="4B4F58"/>
              </a:solidFill>
              <a:latin typeface="Comic Sans MS" panose="030F0902030302020204" pitchFamily="66" charset="0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g2588ac39394_0_21"/>
          <p:cNvSpPr txBox="1"/>
          <p:nvPr/>
        </p:nvSpPr>
        <p:spPr>
          <a:xfrm>
            <a:off x="2435700" y="3550950"/>
            <a:ext cx="9756300" cy="266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2300" dirty="0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Ye Yuan;</a:t>
            </a:r>
          </a:p>
          <a:p>
            <a:pPr algn="ctr"/>
            <a:r>
              <a:rPr lang="en-US" altLang="zh-CN" sz="2300" dirty="0" err="1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Chengwu</a:t>
            </a:r>
            <a:r>
              <a:rPr lang="en-US" altLang="zh-CN" sz="2300" dirty="0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 Liu;</a:t>
            </a:r>
          </a:p>
          <a:p>
            <a:pPr algn="ctr"/>
            <a:r>
              <a:rPr lang="en-US" altLang="zh-CN" sz="2300" dirty="0" err="1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Jingyang</a:t>
            </a:r>
            <a:r>
              <a:rPr lang="en-US" altLang="zh-CN" sz="2300" dirty="0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 Yuan;</a:t>
            </a:r>
          </a:p>
          <a:p>
            <a:pPr algn="ctr"/>
            <a:r>
              <a:rPr lang="en-US" altLang="zh-CN" sz="2300" dirty="0" err="1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Gongbo</a:t>
            </a:r>
            <a:r>
              <a:rPr lang="en-US" altLang="zh-CN" sz="2300" dirty="0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 Sun;</a:t>
            </a:r>
          </a:p>
          <a:p>
            <a:pPr algn="ctr"/>
            <a:r>
              <a:rPr lang="en-US" altLang="zh-CN" sz="2300" dirty="0" err="1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Siqi</a:t>
            </a:r>
            <a:r>
              <a:rPr lang="en-US" altLang="zh-CN" sz="2300" dirty="0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 Li;</a:t>
            </a:r>
          </a:p>
          <a:p>
            <a:pPr algn="ctr"/>
            <a:r>
              <a:rPr lang="en-US" altLang="zh-CN" sz="2300" dirty="0">
                <a:solidFill>
                  <a:srgbClr val="4B4F58"/>
                </a:solidFill>
                <a:latin typeface="Comic Sans MS" panose="030F0902030302020204" pitchFamily="66" charset="0"/>
                <a:ea typeface="Roboto"/>
                <a:cs typeface="Roboto"/>
                <a:sym typeface="Roboto"/>
              </a:rPr>
              <a:t>Ming Zhang;</a:t>
            </a:r>
          </a:p>
          <a:p>
            <a:pPr algn="ctr"/>
            <a:endParaRPr lang="en-US" sz="2300" dirty="0">
              <a:solidFill>
                <a:srgbClr val="4B4F58"/>
              </a:solidFill>
              <a:latin typeface="Comic Sans MS" panose="030F0902030302020204" pitchFamily="66" charset="0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BB3FB5-AEE5-B44B-E3D3-C0B03EAB1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" y="6174386"/>
            <a:ext cx="2385444" cy="6836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476974" y="1807779"/>
            <a:ext cx="883519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36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1. Web page processing</a:t>
            </a:r>
            <a:endParaRPr lang="zh-CN" altLang="zh-CN" sz="3600" kern="100" dirty="0">
              <a:effectLst/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2. Attribute predictor</a:t>
            </a:r>
            <a:endParaRPr lang="zh-CN" altLang="zh-CN" sz="3600" kern="100" dirty="0">
              <a:effectLst/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3. Numerical calculator</a:t>
            </a:r>
            <a:endParaRPr lang="zh-CN" altLang="zh-CN" sz="3600" kern="100" dirty="0">
              <a:effectLst/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4. LLM knowledge extractor</a:t>
            </a:r>
          </a:p>
          <a:p>
            <a:pPr algn="just"/>
            <a:r>
              <a:rPr lang="en-US" altLang="zh-CN" sz="36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en-US" altLang="zh-CN" sz="36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Knowledge</a:t>
            </a:r>
            <a:r>
              <a:rPr lang="zh-CN" altLang="en-US" sz="36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graph</a:t>
            </a:r>
            <a:r>
              <a:rPr lang="en-US" altLang="zh-CN" sz="36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module</a:t>
            </a:r>
            <a:endParaRPr lang="zh-CN" altLang="zh-CN" sz="3600" kern="100" dirty="0">
              <a:effectLst/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6. </a:t>
            </a:r>
            <a:r>
              <a:rPr lang="en-US" altLang="zh-CN" sz="36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6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easoning module</a:t>
            </a:r>
            <a:endParaRPr lang="zh-CN" altLang="zh-CN" sz="3600" kern="100" dirty="0">
              <a:effectLst/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76974" y="685750"/>
            <a:ext cx="85409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D0139"/>
                </a:solidFill>
                <a:latin typeface="Comic Sans MS" panose="030F0902030302020204" pitchFamily="66" charset="0"/>
              </a:rPr>
              <a:t>6 Key Components of Our System</a:t>
            </a:r>
            <a:endParaRPr sz="2800" dirty="0">
              <a:solidFill>
                <a:srgbClr val="FD0139"/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pic>
        <p:nvPicPr>
          <p:cNvPr id="1030" name="Picture 6" descr="Document - Free education icons">
            <a:extLst>
              <a:ext uri="{FF2B5EF4-FFF2-40B4-BE49-F238E27FC236}">
                <a16:creationId xmlns:a16="http://schemas.microsoft.com/office/drawing/2014/main" id="{77D5DF7A-1F29-1C79-E14A-204F048C2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748" y="2759085"/>
            <a:ext cx="1513664" cy="151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8829691-1CCE-3B73-3912-B0ECE759D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0036" y="2653076"/>
            <a:ext cx="1725683" cy="1725683"/>
          </a:xfrm>
          <a:prstGeom prst="rect">
            <a:avLst/>
          </a:prstGeom>
        </p:spPr>
      </p:pic>
      <p:sp>
        <p:nvSpPr>
          <p:cNvPr id="4" name="右箭头 3">
            <a:extLst>
              <a:ext uri="{FF2B5EF4-FFF2-40B4-BE49-F238E27FC236}">
                <a16:creationId xmlns:a16="http://schemas.microsoft.com/office/drawing/2014/main" id="{DF920271-0886-CFF3-174C-421F9E1F9BF9}"/>
              </a:ext>
            </a:extLst>
          </p:cNvPr>
          <p:cNvSpPr/>
          <p:nvPr/>
        </p:nvSpPr>
        <p:spPr>
          <a:xfrm>
            <a:off x="8834706" y="3346952"/>
            <a:ext cx="954921" cy="33793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t="71678" b="39175"/>
          <a:stretch/>
        </p:blipFill>
        <p:spPr>
          <a:xfrm rot="10800000" flipH="1">
            <a:off x="5543550" y="3429012"/>
            <a:ext cx="6648448" cy="5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476975" y="259547"/>
            <a:ext cx="46923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D0139"/>
                </a:solidFill>
                <a:latin typeface="Comic Sans MS" panose="030F0902030302020204" pitchFamily="66" charset="0"/>
                <a:sym typeface="Arial"/>
              </a:rPr>
              <a:t>System Design</a:t>
            </a:r>
            <a:endParaRPr sz="2800" dirty="0">
              <a:solidFill>
                <a:srgbClr val="FD0139"/>
              </a:solidFill>
              <a:latin typeface="Comic Sans MS" panose="030F0902030302020204" pitchFamily="66" charset="0"/>
            </a:endParaRPr>
          </a:p>
        </p:txBody>
      </p:sp>
      <p:pic>
        <p:nvPicPr>
          <p:cNvPr id="2050" name="Picture 2" descr="Refer to caption">
            <a:extLst>
              <a:ext uri="{FF2B5EF4-FFF2-40B4-BE49-F238E27FC236}">
                <a16:creationId xmlns:a16="http://schemas.microsoft.com/office/drawing/2014/main" id="{40D4C972-F091-B79F-8105-68F0C06D9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1" y="1206139"/>
            <a:ext cx="11397688" cy="55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197" t="14863" r="2316" b="19403"/>
          <a:stretch/>
        </p:blipFill>
        <p:spPr>
          <a:xfrm>
            <a:off x="8523514" y="0"/>
            <a:ext cx="3668486" cy="14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0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t="71678" b="39175"/>
          <a:stretch/>
        </p:blipFill>
        <p:spPr>
          <a:xfrm rot="10800000" flipH="1">
            <a:off x="5543550" y="3429012"/>
            <a:ext cx="6648448" cy="5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476974" y="259547"/>
            <a:ext cx="758445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D0139"/>
                </a:solidFill>
                <a:latin typeface="Comic Sans MS" panose="030F0902030302020204" pitchFamily="66" charset="0"/>
                <a:sym typeface="Arial"/>
              </a:rPr>
              <a:t>Web Page Processing</a:t>
            </a:r>
            <a:endParaRPr sz="2800" dirty="0">
              <a:solidFill>
                <a:srgbClr val="FD0139"/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197" t="14863" r="2316" b="19403"/>
          <a:stretch/>
        </p:blipFill>
        <p:spPr>
          <a:xfrm>
            <a:off x="8453797" y="0"/>
            <a:ext cx="3668486" cy="1412753"/>
          </a:xfrm>
          <a:prstGeom prst="rect">
            <a:avLst/>
          </a:prstGeom>
        </p:spPr>
      </p:pic>
      <p:pic>
        <p:nvPicPr>
          <p:cNvPr id="4098" name="Picture 2" descr="Refer to caption">
            <a:extLst>
              <a:ext uri="{FF2B5EF4-FFF2-40B4-BE49-F238E27FC236}">
                <a16:creationId xmlns:a16="http://schemas.microsoft.com/office/drawing/2014/main" id="{2D073782-35F1-4C18-3171-27B5EB6D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1339384"/>
            <a:ext cx="9680025" cy="544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476974" y="1807779"/>
            <a:ext cx="836885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Purpose: Identify question type and rate of fact change</a:t>
            </a:r>
          </a:p>
          <a:p>
            <a:pPr algn="just"/>
            <a:endParaRPr lang="en-US" altLang="zh-CN" sz="2400" kern="100" dirty="0"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Tactic: If a question is tricky, just leave it there!</a:t>
            </a:r>
          </a:p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“I don’t know!”</a:t>
            </a:r>
          </a:p>
          <a:p>
            <a:pPr algn="just"/>
            <a:endParaRPr lang="en-US" altLang="zh-CN" sz="2400" kern="100" dirty="0"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Classification Methods</a:t>
            </a:r>
            <a:endParaRPr lang="en-US" altLang="zh-CN" sz="2400" kern="100" dirty="0">
              <a:effectLst/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In-context learning with large language models</a:t>
            </a:r>
          </a:p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SVM</a:t>
            </a:r>
            <a:r>
              <a:rPr lang="zh-CN" altLang="en-US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for speed and efficiency</a:t>
            </a:r>
            <a:endParaRPr lang="zh-CN" altLang="zh-CN" sz="2400" kern="100" dirty="0">
              <a:effectLst/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76974" y="685750"/>
            <a:ext cx="85409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D0139"/>
                </a:solidFill>
                <a:latin typeface="Comic Sans MS" panose="030F0902030302020204" pitchFamily="66" charset="0"/>
              </a:rPr>
              <a:t>Attribute</a:t>
            </a:r>
            <a:r>
              <a:rPr lang="zh-CN" altLang="en-US" sz="4000" b="1" dirty="0">
                <a:solidFill>
                  <a:srgbClr val="FD0139"/>
                </a:solidFill>
                <a:latin typeface="Comic Sans MS" panose="030F0902030302020204" pitchFamily="66" charset="0"/>
              </a:rPr>
              <a:t> </a:t>
            </a:r>
            <a:r>
              <a:rPr lang="en-US" altLang="zh-CN" sz="4000" b="1" dirty="0">
                <a:solidFill>
                  <a:srgbClr val="FD0139"/>
                </a:solidFill>
                <a:latin typeface="Comic Sans MS" panose="030F0902030302020204" pitchFamily="66" charset="0"/>
              </a:rPr>
              <a:t>Predictor</a:t>
            </a:r>
            <a:endParaRPr lang="en-US" sz="2800" dirty="0">
              <a:solidFill>
                <a:srgbClr val="FD0139"/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AEF523D-EEF4-FEA6-7874-6084F06B4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826" y="18034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7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486914" y="2623181"/>
            <a:ext cx="665932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Method: </a:t>
            </a:r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Let LLMs </a:t>
            </a:r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express answers as mathematical equations</a:t>
            </a:r>
          </a:p>
          <a:p>
            <a:pPr algn="just"/>
            <a:endParaRPr lang="en-US" altLang="zh-CN" sz="2400" kern="100" dirty="0"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Utilizes an external Python interpreter for accurate computation</a:t>
            </a:r>
          </a:p>
          <a:p>
            <a:pPr algn="just"/>
            <a:endParaRPr lang="en-US" altLang="zh-CN" sz="2400" kern="100" dirty="0"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Extra</a:t>
            </a:r>
            <a:r>
              <a:rPr lang="zh-CN" altLang="en-US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echnics: </a:t>
            </a:r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Multiple sampling</a:t>
            </a:r>
          </a:p>
        </p:txBody>
      </p:sp>
      <p:sp>
        <p:nvSpPr>
          <p:cNvPr id="109" name="Google Shape;109;p2"/>
          <p:cNvSpPr txBox="1"/>
          <p:nvPr/>
        </p:nvSpPr>
        <p:spPr>
          <a:xfrm>
            <a:off x="476974" y="685750"/>
            <a:ext cx="854090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D0139"/>
                </a:solidFill>
                <a:latin typeface="Comic Sans MS" panose="030F0902030302020204" pitchFamily="66" charset="0"/>
              </a:rPr>
              <a:t>Enhancing Numerical Calculation with a Calculator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8E4691-744A-89FC-0471-4E83EC07C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972" y="2187300"/>
            <a:ext cx="1774689" cy="177468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15CD1F-117B-F6A3-C280-9382FC35F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0945" y="3905115"/>
            <a:ext cx="1774688" cy="17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7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476974" y="2265279"/>
            <a:ext cx="1078406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Issue with Extra Documents:</a:t>
            </a: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Including </a:t>
            </a:r>
            <a:r>
              <a:rPr lang="en-US" altLang="zh-CN" sz="2400" i="1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outdated</a:t>
            </a:r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or </a:t>
            </a:r>
            <a:r>
              <a:rPr lang="en-US" altLang="zh-CN" sz="2400" i="1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irrelevant</a:t>
            </a:r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documents</a:t>
            </a:r>
          </a:p>
          <a:p>
            <a:pPr algn="just"/>
            <a:endParaRPr lang="en-US" altLang="zh-CN" sz="2400" kern="100" dirty="0">
              <a:effectLst/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Model Behavior:</a:t>
            </a: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Models often rely on included documents</a:t>
            </a: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Even if they LACK accurate information</a:t>
            </a:r>
          </a:p>
        </p:txBody>
      </p:sp>
      <p:sp>
        <p:nvSpPr>
          <p:cNvPr id="109" name="Google Shape;109;p2"/>
          <p:cNvSpPr txBox="1"/>
          <p:nvPr/>
        </p:nvSpPr>
        <p:spPr>
          <a:xfrm>
            <a:off x="476974" y="685750"/>
            <a:ext cx="85409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rgbClr val="FD0139"/>
                </a:solidFill>
                <a:latin typeface="Comic Sans MS" panose="030F0902030302020204" pitchFamily="66" charset="0"/>
              </a:rPr>
              <a:t>LLM Knowledge Extractor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D2E4A7-3F1E-CDFB-DD0A-FAAD59EE8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995" y="3198086"/>
            <a:ext cx="1890749" cy="18907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1FFE31-E937-9FD0-D91C-D8AD41DBC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875" y="1295755"/>
            <a:ext cx="1700695" cy="17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8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476974" y="1837990"/>
            <a:ext cx="1078406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Entity Extraction:</a:t>
            </a: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Trivial and naïve solution</a:t>
            </a:r>
            <a:endParaRPr lang="en-US" altLang="zh-CN" sz="2400" kern="100" dirty="0">
              <a:effectLst/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kern="100" dirty="0">
                <a:effectLst/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Utilize LLM to identify and extract entities from user queries</a:t>
            </a:r>
          </a:p>
          <a:p>
            <a:pPr algn="just"/>
            <a:endParaRPr lang="en-US" altLang="zh-CN" sz="2400" kern="100" dirty="0">
              <a:effectLst/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Enhancement:</a:t>
            </a:r>
            <a:endParaRPr lang="en-US" altLang="zh-CN" sz="2400" kern="100" dirty="0">
              <a:effectLst/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Comic Sans MS" panose="030F09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	Develop queries based on predefined MANUAL RULES</a:t>
            </a:r>
            <a:endParaRPr lang="en-US" altLang="zh-CN" sz="2400" b="1" kern="100" dirty="0">
              <a:latin typeface="Comic Sans MS" panose="030F09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76974" y="685750"/>
            <a:ext cx="928325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rgbClr val="FD0139"/>
                </a:solidFill>
                <a:latin typeface="Comic Sans MS" panose="030F0902030302020204" pitchFamily="66" charset="0"/>
              </a:rPr>
              <a:t>Crafting Effective Queries for KGs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52B58DB-0AE5-1F0C-3811-9AE9A345B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226" y="4458712"/>
            <a:ext cx="2141226" cy="21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1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me 2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D536D"/>
      </a:accent1>
      <a:accent2>
        <a:srgbClr val="FF8957"/>
      </a:accent2>
      <a:accent3>
        <a:srgbClr val="EED054"/>
      </a:accent3>
      <a:accent4>
        <a:srgbClr val="CAD849"/>
      </a:accent4>
      <a:accent5>
        <a:srgbClr val="00C182"/>
      </a:accent5>
      <a:accent6>
        <a:srgbClr val="429EB0"/>
      </a:accent6>
      <a:hlink>
        <a:srgbClr val="FFFFFF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508723-e639-4b93-8253-142cfbeeab1a">
      <Terms xmlns="http://schemas.microsoft.com/office/infopath/2007/PartnerControls"/>
    </lcf76f155ced4ddcb4097134ff3c332f>
    <TaxCatchAll xmlns="70497fb1-53e5-4b98-b708-2626a1213597" xsi:nil="true"/>
    <Test xmlns="8d508723-e639-4b93-8253-142cfbeeab1a">Test</Tes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03AA40E4C584795B170AC43B403D5" ma:contentTypeVersion="16" ma:contentTypeDescription="Create a new document." ma:contentTypeScope="" ma:versionID="c5e78d06671723f8a6d41e45b2915f87">
  <xsd:schema xmlns:xsd="http://www.w3.org/2001/XMLSchema" xmlns:xs="http://www.w3.org/2001/XMLSchema" xmlns:p="http://schemas.microsoft.com/office/2006/metadata/properties" xmlns:ns2="8d508723-e639-4b93-8253-142cfbeeab1a" xmlns:ns3="70497fb1-53e5-4b98-b708-2626a1213597" targetNamespace="http://schemas.microsoft.com/office/2006/metadata/properties" ma:root="true" ma:fieldsID="499bb88c3a21deabd5534229936fd7b4" ns2:_="" ns3:_="">
    <xsd:import namespace="8d508723-e639-4b93-8253-142cfbeeab1a"/>
    <xsd:import namespace="70497fb1-53e5-4b98-b708-2626a1213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Test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08723-e639-4b93-8253-142cfbeea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a504f05-855e-44fc-8779-c8d1e3160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st" ma:index="21" nillable="true" ma:displayName="Test" ma:default="Test" ma:format="Dropdown" ma:internalName="Tes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97fb1-53e5-4b98-b708-2626a121359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6820dcf-98ee-4535-88ac-553ebe7e82a3}" ma:internalName="TaxCatchAll" ma:showField="CatchAllData" ma:web="70497fb1-53e5-4b98-b708-2626a1213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1CD581-7C51-4DDE-B698-F448B845D2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060C55-0E31-4D76-9A97-0D069B9EDF57}">
  <ds:schemaRefs>
    <ds:schemaRef ds:uri="http://schemas.microsoft.com/office/2006/metadata/properties"/>
    <ds:schemaRef ds:uri="http://schemas.microsoft.com/office/infopath/2007/PartnerControls"/>
    <ds:schemaRef ds:uri="8d508723-e639-4b93-8253-142cfbeeab1a"/>
    <ds:schemaRef ds:uri="70497fb1-53e5-4b98-b708-2626a1213597"/>
  </ds:schemaRefs>
</ds:datastoreItem>
</file>

<file path=customXml/itemProps3.xml><?xml version="1.0" encoding="utf-8"?>
<ds:datastoreItem xmlns:ds="http://schemas.openxmlformats.org/officeDocument/2006/customXml" ds:itemID="{B05A2CC6-318A-42F9-B7CE-DEC3F8553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08723-e639-4b93-8253-142cfbeeab1a"/>
    <ds:schemaRef ds:uri="70497fb1-53e5-4b98-b708-2626a12135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375</Words>
  <Application>Microsoft Macintosh PowerPoint</Application>
  <PresentationFormat>宽屏</PresentationFormat>
  <Paragraphs>81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Comic Sans MS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成武 刘</cp:lastModifiedBy>
  <cp:revision>23</cp:revision>
  <dcterms:created xsi:type="dcterms:W3CDTF">2019-05-03T11:14:46Z</dcterms:created>
  <dcterms:modified xsi:type="dcterms:W3CDTF">2024-08-25T23:10:34Z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0x01010009A03AA40E4C584795B170AC43B403D5</vt:lpwstr>
  </property>
</Properties>
</file>