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Lst>
  <p:sldSz cy="5143500" cx="9144000"/>
  <p:notesSz cx="6858000" cy="9144000"/>
  <p:embeddedFontLst>
    <p:embeddedFont>
      <p:font typeface="Roboto"/>
      <p:regular r:id="rId41"/>
      <p:bold r:id="rId42"/>
      <p:italic r:id="rId43"/>
      <p:boldItalic r:id="rId44"/>
    </p:embeddedFont>
    <p:embeddedFont>
      <p:font typeface="Lato"/>
      <p:regular r:id="rId45"/>
      <p:bold r:id="rId46"/>
      <p:italic r:id="rId47"/>
      <p:boldItalic r:id="rId48"/>
    </p:embeddedFont>
    <p:embeddedFont>
      <p:font typeface="Optimistic Text"/>
      <p:regular r:id="rId49"/>
      <p:bold r:id="rId50"/>
    </p:embeddedFont>
    <p:embeddedFont>
      <p:font typeface="Optimistic Display"/>
      <p:bold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1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074D765-D9A7-4125-800C-C58262E8F0D3}">
  <a:tblStyle styleId="{A074D765-D9A7-4125-800C-C58262E8F0D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E43B04D6-C4DD-4678-BC66-B9C65B7E4EAC}" styleName="Table_1">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11"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font" Target="fonts/Roboto-bold.fntdata"/><Relationship Id="rId41" Type="http://schemas.openxmlformats.org/officeDocument/2006/relationships/font" Target="fonts/Roboto-regular.fntdata"/><Relationship Id="rId44" Type="http://schemas.openxmlformats.org/officeDocument/2006/relationships/font" Target="fonts/Roboto-boldItalic.fntdata"/><Relationship Id="rId43" Type="http://schemas.openxmlformats.org/officeDocument/2006/relationships/font" Target="fonts/Roboto-italic.fntdata"/><Relationship Id="rId46" Type="http://schemas.openxmlformats.org/officeDocument/2006/relationships/font" Target="fonts/Lato-bold.fntdata"/><Relationship Id="rId45" Type="http://schemas.openxmlformats.org/officeDocument/2006/relationships/font" Target="fonts/Lat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Lato-boldItalic.fntdata"/><Relationship Id="rId47" Type="http://schemas.openxmlformats.org/officeDocument/2006/relationships/font" Target="fonts/Lato-italic.fntdata"/><Relationship Id="rId49" Type="http://schemas.openxmlformats.org/officeDocument/2006/relationships/font" Target="fonts/OptimisticText-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OptimisticDisplay-bold.fntdata"/><Relationship Id="rId50" Type="http://schemas.openxmlformats.org/officeDocument/2006/relationships/font" Target="fonts/OptimisticText-bold.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f4f8ef7791_1_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9" name="Google Shape;99;g2f4f8ef7791_1_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f4fd9d80a0_0_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1" name="Google Shape;211;g2f4fd9d80a0_0_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f4fd9d80a0_0_1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3" name="Google Shape;223;g2f4fd9d80a0_0_1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f4fd9d80a0_0_1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3" name="Google Shape;233;g2f4fd9d80a0_0_1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f5b192c20a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4" name="Google Shape;244;g2f5b192c20a_0_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f4fd9d80a0_0_1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4" name="Google Shape;254;g2f4fd9d80a0_0_1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f5b192c20a_0_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5" name="Google Shape;265;g2f5b192c20a_0_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2092261a87_0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Clr>
                <a:schemeClr val="dk1"/>
              </a:buClr>
              <a:buSzPts val="1100"/>
              <a:buChar char="-"/>
            </a:pPr>
            <a:r>
              <a:t/>
            </a:r>
            <a:endParaRPr>
              <a:solidFill>
                <a:schemeClr val="dk1"/>
              </a:solidFill>
            </a:endParaRPr>
          </a:p>
          <a:p>
            <a:pPr indent="0" lvl="0" marL="0" rtl="0" algn="l">
              <a:lnSpc>
                <a:spcPct val="100000"/>
              </a:lnSpc>
              <a:spcBef>
                <a:spcPts val="0"/>
              </a:spcBef>
              <a:spcAft>
                <a:spcPts val="0"/>
              </a:spcAft>
              <a:buNone/>
            </a:pPr>
            <a:r>
              <a:t/>
            </a:r>
            <a:endParaRPr/>
          </a:p>
        </p:txBody>
      </p:sp>
      <p:sp>
        <p:nvSpPr>
          <p:cNvPr id="275" name="Google Shape;275;g22092261a87_0_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2f4fd9d80a0_0_2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7" name="Google Shape;287;g2f4fd9d80a0_0_2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f633a3dc00_3_1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a:p>
        </p:txBody>
      </p:sp>
      <p:sp>
        <p:nvSpPr>
          <p:cNvPr id="294" name="Google Shape;294;g2f633a3dc00_3_10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2f633a3dc00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2f633a3dc00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f4f8ef7791_1_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71450" lvl="0" marL="171450" marR="0" rtl="0" algn="l">
              <a:lnSpc>
                <a:spcPct val="150000"/>
              </a:lnSpc>
              <a:spcBef>
                <a:spcPts val="0"/>
              </a:spcBef>
              <a:spcAft>
                <a:spcPts val="0"/>
              </a:spcAft>
              <a:buSzPts val="1100"/>
              <a:buFont typeface="Arial"/>
              <a:buChar char="-"/>
            </a:pPr>
            <a:r>
              <a:rPr lang="en" sz="1100">
                <a:solidFill>
                  <a:srgbClr val="5B5B5B"/>
                </a:solidFill>
                <a:latin typeface="Arial"/>
                <a:ea typeface="Arial"/>
                <a:cs typeface="Arial"/>
                <a:sym typeface="Arial"/>
              </a:rPr>
              <a:t>Welcome to Barcelona! </a:t>
            </a:r>
            <a:endParaRPr/>
          </a:p>
          <a:p>
            <a:pPr indent="-171450" lvl="0" marL="171450" marR="0" rtl="0" algn="l">
              <a:lnSpc>
                <a:spcPct val="150000"/>
              </a:lnSpc>
              <a:spcBef>
                <a:spcPts val="0"/>
              </a:spcBef>
              <a:spcAft>
                <a:spcPts val="0"/>
              </a:spcAft>
              <a:buSzPts val="1100"/>
              <a:buFont typeface="Arial"/>
              <a:buChar char="-"/>
            </a:pPr>
            <a:r>
              <a:rPr lang="en" sz="1100">
                <a:solidFill>
                  <a:srgbClr val="5B5B5B"/>
                </a:solidFill>
              </a:rPr>
              <a:t>Welcome to the KDD CRAG Workshop!</a:t>
            </a:r>
            <a:endParaRPr/>
          </a:p>
          <a:p>
            <a:pPr indent="-171450" lvl="0" marL="171450" marR="0" rtl="0" algn="l">
              <a:lnSpc>
                <a:spcPct val="150000"/>
              </a:lnSpc>
              <a:spcBef>
                <a:spcPts val="0"/>
              </a:spcBef>
              <a:spcAft>
                <a:spcPts val="0"/>
              </a:spcAft>
              <a:buSzPts val="1100"/>
              <a:buFont typeface="Arial"/>
              <a:buChar char="-"/>
            </a:pPr>
            <a:r>
              <a:rPr lang="en" sz="1100">
                <a:solidFill>
                  <a:srgbClr val="5B5B5B"/>
                </a:solidFill>
              </a:rPr>
              <a:t>Thanks all the teams who accompanied us for the journey!</a:t>
            </a:r>
            <a:endParaRPr/>
          </a:p>
          <a:p>
            <a:pPr indent="0" lvl="0" marL="0" rtl="0" algn="l">
              <a:lnSpc>
                <a:spcPct val="100000"/>
              </a:lnSpc>
              <a:spcBef>
                <a:spcPts val="0"/>
              </a:spcBef>
              <a:spcAft>
                <a:spcPts val="0"/>
              </a:spcAft>
              <a:buSzPts val="1100"/>
              <a:buNone/>
            </a:pPr>
            <a:r>
              <a:t/>
            </a:r>
            <a:endParaRPr/>
          </a:p>
        </p:txBody>
      </p:sp>
      <p:sp>
        <p:nvSpPr>
          <p:cNvPr id="107" name="Google Shape;107;g2f4f8ef7791_1_8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2f633a3dc00_3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2f633a3dc00_3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2f633a3dc00_3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2f633a3dc00_3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2f633a3dc00_3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2f633a3dc00_3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2f633a3dc00_3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2f633a3dc00_3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2f633a3dc00_3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2f633a3dc00_3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2f633a3dc00_3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2f633a3dc00_3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2f633a3dc00_3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2f633a3dc00_3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2f633a3dc00_3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2f633a3dc00_3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2f633a3dc00_3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2f633a3dc00_3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2f633a3dc00_3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2f633a3dc00_3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f5b192c20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6" name="Google Shape;116;g2f5b192c20a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2f633a3dc00_3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2f633a3dc00_3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2f633a3dc00_3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2f633a3dc00_3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2f4fd9d80a0_0_1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8" name="Google Shape;408;g2f4fd9d80a0_0_19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2f633a3dc00_3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8" name="Google Shape;418;g2f633a3dc00_3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2f4f8ef7791_1_2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4" name="Google Shape;424;g2f4f8ef7791_1_2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f4f8ef7791_1_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3" name="Google Shape;133;g2f4f8ef7791_1_9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f4fd9d80a0_0_2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71450" lvl="0" marL="171450" marR="0" rtl="0" algn="l">
              <a:lnSpc>
                <a:spcPct val="150000"/>
              </a:lnSpc>
              <a:spcBef>
                <a:spcPts val="0"/>
              </a:spcBef>
              <a:spcAft>
                <a:spcPts val="0"/>
              </a:spcAft>
              <a:buSzPts val="1100"/>
              <a:buFont typeface="Arial"/>
              <a:buChar char="-"/>
            </a:pPr>
            <a:r>
              <a:rPr lang="en" sz="1100">
                <a:solidFill>
                  <a:srgbClr val="5B5B5B"/>
                </a:solidFill>
                <a:latin typeface="Arial"/>
                <a:ea typeface="Arial"/>
                <a:cs typeface="Arial"/>
                <a:sym typeface="Arial"/>
              </a:rPr>
              <a:t>Welcome to Barcelona! </a:t>
            </a:r>
            <a:endParaRPr/>
          </a:p>
          <a:p>
            <a:pPr indent="-171450" lvl="0" marL="171450" marR="0" rtl="0" algn="l">
              <a:lnSpc>
                <a:spcPct val="150000"/>
              </a:lnSpc>
              <a:spcBef>
                <a:spcPts val="0"/>
              </a:spcBef>
              <a:spcAft>
                <a:spcPts val="0"/>
              </a:spcAft>
              <a:buSzPts val="1100"/>
              <a:buFont typeface="Arial"/>
              <a:buChar char="-"/>
            </a:pPr>
            <a:r>
              <a:rPr lang="en" sz="1100">
                <a:solidFill>
                  <a:srgbClr val="5B5B5B"/>
                </a:solidFill>
              </a:rPr>
              <a:t>Welcome to the KDD CRAG Workshop!</a:t>
            </a:r>
            <a:endParaRPr/>
          </a:p>
          <a:p>
            <a:pPr indent="-171450" lvl="0" marL="171450" marR="0" rtl="0" algn="l">
              <a:lnSpc>
                <a:spcPct val="150000"/>
              </a:lnSpc>
              <a:spcBef>
                <a:spcPts val="0"/>
              </a:spcBef>
              <a:spcAft>
                <a:spcPts val="0"/>
              </a:spcAft>
              <a:buSzPts val="1100"/>
              <a:buFont typeface="Arial"/>
              <a:buChar char="-"/>
            </a:pPr>
            <a:r>
              <a:rPr lang="en" sz="1100">
                <a:solidFill>
                  <a:srgbClr val="5B5B5B"/>
                </a:solidFill>
              </a:rPr>
              <a:t>Thanks all the teams who accompanied us for the journey!</a:t>
            </a:r>
            <a:endParaRPr/>
          </a:p>
          <a:p>
            <a:pPr indent="0" lvl="0" marL="0" rtl="0" algn="l">
              <a:lnSpc>
                <a:spcPct val="100000"/>
              </a:lnSpc>
              <a:spcBef>
                <a:spcPts val="0"/>
              </a:spcBef>
              <a:spcAft>
                <a:spcPts val="0"/>
              </a:spcAft>
              <a:buSzPts val="1100"/>
              <a:buNone/>
            </a:pPr>
            <a:r>
              <a:t/>
            </a:r>
            <a:endParaRPr/>
          </a:p>
        </p:txBody>
      </p:sp>
      <p:sp>
        <p:nvSpPr>
          <p:cNvPr id="144" name="Google Shape;144;g2f4fd9d80a0_0_2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f5b192c20a_0_1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5" name="Google Shape;155;g2f5b192c20a_0_1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241f4f214d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1" name="Google Shape;161;g2241f4f214d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f4fd9d80a0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7" name="Google Shape;177;g2f4fd9d80a0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7f97b95c64cdbd0e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3" name="Google Shape;193;g7f97b95c64cdbd0e_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6" name="Shape 6"/>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25" name="Shape 25"/>
        <p:cNvGrpSpPr/>
        <p:nvPr/>
      </p:nvGrpSpPr>
      <p:grpSpPr>
        <a:xfrm>
          <a:off x="0" y="0"/>
          <a:ext cx="0" cy="0"/>
          <a:chOff x="0" y="0"/>
          <a:chExt cx="0" cy="0"/>
        </a:xfrm>
      </p:grpSpPr>
      <p:sp>
        <p:nvSpPr>
          <p:cNvPr id="26" name="Google Shape;26;p11"/>
          <p:cNvSpPr/>
          <p:nvPr>
            <p:ph idx="2" type="pic"/>
          </p:nvPr>
        </p:nvSpPr>
        <p:spPr>
          <a:xfrm>
            <a:off x="5132420" y="1107281"/>
            <a:ext cx="2686050" cy="2929050"/>
          </a:xfrm>
          <a:prstGeom prst="rect">
            <a:avLst/>
          </a:prstGeom>
          <a:solidFill>
            <a:schemeClr val="lt1"/>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Custom Layout">
  <p:cSld name="21_Custom Layout">
    <p:spTree>
      <p:nvGrpSpPr>
        <p:cNvPr id="27" name="Shape 27"/>
        <p:cNvGrpSpPr/>
        <p:nvPr/>
      </p:nvGrpSpPr>
      <p:grpSpPr>
        <a:xfrm>
          <a:off x="0" y="0"/>
          <a:ext cx="0" cy="0"/>
          <a:chOff x="0" y="0"/>
          <a:chExt cx="0" cy="0"/>
        </a:xfrm>
      </p:grpSpPr>
      <p:sp>
        <p:nvSpPr>
          <p:cNvPr id="28" name="Google Shape;28;p12"/>
          <p:cNvSpPr/>
          <p:nvPr>
            <p:ph idx="2" type="pic"/>
          </p:nvPr>
        </p:nvSpPr>
        <p:spPr>
          <a:xfrm>
            <a:off x="6118777" y="0"/>
            <a:ext cx="2611575" cy="3495150"/>
          </a:xfrm>
          <a:prstGeom prst="rect">
            <a:avLst/>
          </a:prstGeom>
          <a:solidFill>
            <a:schemeClr val="lt1"/>
          </a:solidFill>
          <a:ln>
            <a:noFill/>
          </a:ln>
        </p:spPr>
      </p:sp>
      <p:sp>
        <p:nvSpPr>
          <p:cNvPr id="29" name="Google Shape;29;p12"/>
          <p:cNvSpPr/>
          <p:nvPr>
            <p:ph idx="3" type="pic"/>
          </p:nvPr>
        </p:nvSpPr>
        <p:spPr>
          <a:xfrm>
            <a:off x="3507106" y="0"/>
            <a:ext cx="2611575" cy="3495150"/>
          </a:xfrm>
          <a:prstGeom prst="rect">
            <a:avLst/>
          </a:prstGeom>
          <a:solidFill>
            <a:schemeClr val="lt1"/>
          </a:solid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30" name="Shape 30"/>
        <p:cNvGrpSpPr/>
        <p:nvPr/>
      </p:nvGrpSpPr>
      <p:grpSpPr>
        <a:xfrm>
          <a:off x="0" y="0"/>
          <a:ext cx="0" cy="0"/>
          <a:chOff x="0" y="0"/>
          <a:chExt cx="0" cy="0"/>
        </a:xfrm>
      </p:grpSpPr>
      <p:sp>
        <p:nvSpPr>
          <p:cNvPr id="31" name="Google Shape;31;p13"/>
          <p:cNvSpPr/>
          <p:nvPr>
            <p:ph idx="2" type="pic"/>
          </p:nvPr>
        </p:nvSpPr>
        <p:spPr>
          <a:xfrm>
            <a:off x="0" y="0"/>
            <a:ext cx="9144000" cy="5143500"/>
          </a:xfrm>
          <a:prstGeom prst="rect">
            <a:avLst/>
          </a:prstGeom>
          <a:solidFill>
            <a:schemeClr val="lt1"/>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32" name="Shape 32"/>
        <p:cNvGrpSpPr/>
        <p:nvPr/>
      </p:nvGrpSpPr>
      <p:grpSpPr>
        <a:xfrm>
          <a:off x="0" y="0"/>
          <a:ext cx="0" cy="0"/>
          <a:chOff x="0" y="0"/>
          <a:chExt cx="0" cy="0"/>
        </a:xfrm>
      </p:grpSpPr>
      <p:sp>
        <p:nvSpPr>
          <p:cNvPr id="33" name="Google Shape;33;p14"/>
          <p:cNvSpPr/>
          <p:nvPr>
            <p:ph idx="2" type="pic"/>
          </p:nvPr>
        </p:nvSpPr>
        <p:spPr>
          <a:xfrm>
            <a:off x="2913970" y="0"/>
            <a:ext cx="3228975" cy="5143500"/>
          </a:xfrm>
          <a:prstGeom prst="rect">
            <a:avLst/>
          </a:prstGeom>
          <a:solidFill>
            <a:schemeClr val="lt1"/>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34" name="Shape 34"/>
        <p:cNvGrpSpPr/>
        <p:nvPr/>
      </p:nvGrpSpPr>
      <p:grpSpPr>
        <a:xfrm>
          <a:off x="0" y="0"/>
          <a:ext cx="0" cy="0"/>
          <a:chOff x="0" y="0"/>
          <a:chExt cx="0" cy="0"/>
        </a:xfrm>
      </p:grpSpPr>
      <p:sp>
        <p:nvSpPr>
          <p:cNvPr id="35" name="Google Shape;35;p15"/>
          <p:cNvSpPr/>
          <p:nvPr>
            <p:ph idx="2" type="pic"/>
          </p:nvPr>
        </p:nvSpPr>
        <p:spPr>
          <a:xfrm>
            <a:off x="0" y="1181100"/>
            <a:ext cx="5300775" cy="2781225"/>
          </a:xfrm>
          <a:prstGeom prst="rect">
            <a:avLst/>
          </a:prstGeom>
          <a:solidFill>
            <a:schemeClr val="lt1"/>
          </a:solid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spTree>
      <p:nvGrpSpPr>
        <p:cNvPr id="36" name="Shape 36"/>
        <p:cNvGrpSpPr/>
        <p:nvPr/>
      </p:nvGrpSpPr>
      <p:grpSpPr>
        <a:xfrm>
          <a:off x="0" y="0"/>
          <a:ext cx="0" cy="0"/>
          <a:chOff x="0" y="0"/>
          <a:chExt cx="0" cy="0"/>
        </a:xfrm>
      </p:grpSpPr>
      <p:sp>
        <p:nvSpPr>
          <p:cNvPr id="37" name="Google Shape;37;p16"/>
          <p:cNvSpPr/>
          <p:nvPr>
            <p:ph idx="2" type="pic"/>
          </p:nvPr>
        </p:nvSpPr>
        <p:spPr>
          <a:xfrm>
            <a:off x="789895" y="1000125"/>
            <a:ext cx="2486025" cy="3143250"/>
          </a:xfrm>
          <a:prstGeom prst="rect">
            <a:avLst/>
          </a:prstGeom>
          <a:solidFill>
            <a:schemeClr val="lt1"/>
          </a:solid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38" name="Shape 38"/>
        <p:cNvGrpSpPr/>
        <p:nvPr/>
      </p:nvGrpSpPr>
      <p:grpSpPr>
        <a:xfrm>
          <a:off x="0" y="0"/>
          <a:ext cx="0" cy="0"/>
          <a:chOff x="0" y="0"/>
          <a:chExt cx="0" cy="0"/>
        </a:xfrm>
      </p:grpSpPr>
      <p:sp>
        <p:nvSpPr>
          <p:cNvPr id="39" name="Google Shape;39;p17"/>
          <p:cNvSpPr/>
          <p:nvPr>
            <p:ph idx="2" type="pic"/>
          </p:nvPr>
        </p:nvSpPr>
        <p:spPr>
          <a:xfrm>
            <a:off x="3364706" y="1171575"/>
            <a:ext cx="2414700" cy="2800350"/>
          </a:xfrm>
          <a:prstGeom prst="rect">
            <a:avLst/>
          </a:prstGeom>
          <a:solidFill>
            <a:schemeClr val="lt1"/>
          </a:solid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spTree>
      <p:nvGrpSpPr>
        <p:cNvPr id="40" name="Shape 40"/>
        <p:cNvGrpSpPr/>
        <p:nvPr/>
      </p:nvGrpSpPr>
      <p:grpSpPr>
        <a:xfrm>
          <a:off x="0" y="0"/>
          <a:ext cx="0" cy="0"/>
          <a:chOff x="0" y="0"/>
          <a:chExt cx="0" cy="0"/>
        </a:xfrm>
      </p:grpSpPr>
      <p:sp>
        <p:nvSpPr>
          <p:cNvPr id="41" name="Google Shape;41;p18"/>
          <p:cNvSpPr/>
          <p:nvPr>
            <p:ph idx="2" type="pic"/>
          </p:nvPr>
        </p:nvSpPr>
        <p:spPr>
          <a:xfrm>
            <a:off x="2801442" y="2571750"/>
            <a:ext cx="1770525" cy="1874250"/>
          </a:xfrm>
          <a:prstGeom prst="rect">
            <a:avLst/>
          </a:prstGeom>
          <a:solidFill>
            <a:schemeClr val="lt1"/>
          </a:solidFill>
          <a:ln>
            <a:noFill/>
          </a:ln>
        </p:spPr>
      </p:sp>
      <p:sp>
        <p:nvSpPr>
          <p:cNvPr id="42" name="Google Shape;42;p18"/>
          <p:cNvSpPr/>
          <p:nvPr>
            <p:ph idx="3" type="pic"/>
          </p:nvPr>
        </p:nvSpPr>
        <p:spPr>
          <a:xfrm>
            <a:off x="4572000" y="697595"/>
            <a:ext cx="1770525" cy="1874250"/>
          </a:xfrm>
          <a:prstGeom prst="rect">
            <a:avLst/>
          </a:prstGeom>
          <a:solidFill>
            <a:schemeClr val="lt1"/>
          </a:solidFill>
          <a:ln>
            <a:noFill/>
          </a:ln>
        </p:spPr>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spTree>
      <p:nvGrpSpPr>
        <p:cNvPr id="43" name="Shape 43"/>
        <p:cNvGrpSpPr/>
        <p:nvPr/>
      </p:nvGrpSpPr>
      <p:grpSpPr>
        <a:xfrm>
          <a:off x="0" y="0"/>
          <a:ext cx="0" cy="0"/>
          <a:chOff x="0" y="0"/>
          <a:chExt cx="0" cy="0"/>
        </a:xfrm>
      </p:grpSpPr>
      <p:sp>
        <p:nvSpPr>
          <p:cNvPr id="44" name="Google Shape;44;p19"/>
          <p:cNvSpPr/>
          <p:nvPr>
            <p:ph idx="2" type="pic"/>
          </p:nvPr>
        </p:nvSpPr>
        <p:spPr>
          <a:xfrm>
            <a:off x="2918650" y="0"/>
            <a:ext cx="4000500" cy="2457450"/>
          </a:xfrm>
          <a:prstGeom prst="rect">
            <a:avLst/>
          </a:prstGeom>
          <a:solidFill>
            <a:schemeClr val="lt1"/>
          </a:solid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p:cSld name="14_Custom Layout">
    <p:spTree>
      <p:nvGrpSpPr>
        <p:cNvPr id="45" name="Shape 45"/>
        <p:cNvGrpSpPr/>
        <p:nvPr/>
      </p:nvGrpSpPr>
      <p:grpSpPr>
        <a:xfrm>
          <a:off x="0" y="0"/>
          <a:ext cx="0" cy="0"/>
          <a:chOff x="0" y="0"/>
          <a:chExt cx="0" cy="0"/>
        </a:xfrm>
      </p:grpSpPr>
      <p:sp>
        <p:nvSpPr>
          <p:cNvPr id="46" name="Google Shape;46;p20"/>
          <p:cNvSpPr/>
          <p:nvPr>
            <p:ph idx="2" type="pic"/>
          </p:nvPr>
        </p:nvSpPr>
        <p:spPr>
          <a:xfrm>
            <a:off x="4572000" y="2571750"/>
            <a:ext cx="4572000" cy="2571750"/>
          </a:xfrm>
          <a:prstGeom prst="rect">
            <a:avLst/>
          </a:prstGeom>
          <a:solidFill>
            <a:schemeClr val="lt1"/>
          </a:solidFill>
          <a:ln>
            <a:noFill/>
          </a:ln>
        </p:spPr>
      </p:sp>
      <p:sp>
        <p:nvSpPr>
          <p:cNvPr id="47" name="Google Shape;47;p20"/>
          <p:cNvSpPr/>
          <p:nvPr>
            <p:ph idx="3" type="pic"/>
          </p:nvPr>
        </p:nvSpPr>
        <p:spPr>
          <a:xfrm>
            <a:off x="4572000" y="0"/>
            <a:ext cx="4572000" cy="2571750"/>
          </a:xfrm>
          <a:prstGeom prst="rect">
            <a:avLst/>
          </a:prstGeom>
          <a:solidFill>
            <a:schemeClr val="lt1"/>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7" name="Shape 7"/>
        <p:cNvGrpSpPr/>
        <p:nvPr/>
      </p:nvGrpSpPr>
      <p:grpSpPr>
        <a:xfrm>
          <a:off x="0" y="0"/>
          <a:ext cx="0" cy="0"/>
          <a:chOff x="0" y="0"/>
          <a:chExt cx="0" cy="0"/>
        </a:xfrm>
      </p:grpSpPr>
      <p:sp>
        <p:nvSpPr>
          <p:cNvPr id="8" name="Google Shape;8;p3"/>
          <p:cNvSpPr/>
          <p:nvPr>
            <p:ph idx="2" type="pic"/>
          </p:nvPr>
        </p:nvSpPr>
        <p:spPr>
          <a:xfrm>
            <a:off x="4157663" y="0"/>
            <a:ext cx="4986450" cy="3471975"/>
          </a:xfrm>
          <a:prstGeom prst="rect">
            <a:avLst/>
          </a:prstGeom>
          <a:solidFill>
            <a:schemeClr val="lt1"/>
          </a:solid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p:cSld name="15_Custom Layout">
    <p:spTree>
      <p:nvGrpSpPr>
        <p:cNvPr id="48" name="Shape 48"/>
        <p:cNvGrpSpPr/>
        <p:nvPr/>
      </p:nvGrpSpPr>
      <p:grpSpPr>
        <a:xfrm>
          <a:off x="0" y="0"/>
          <a:ext cx="0" cy="0"/>
          <a:chOff x="0" y="0"/>
          <a:chExt cx="0" cy="0"/>
        </a:xfrm>
      </p:grpSpPr>
      <p:sp>
        <p:nvSpPr>
          <p:cNvPr id="49" name="Google Shape;49;p21"/>
          <p:cNvSpPr/>
          <p:nvPr>
            <p:ph idx="2" type="pic"/>
          </p:nvPr>
        </p:nvSpPr>
        <p:spPr>
          <a:xfrm>
            <a:off x="2065643" y="0"/>
            <a:ext cx="3829500" cy="2571750"/>
          </a:xfrm>
          <a:prstGeom prst="rect">
            <a:avLst/>
          </a:prstGeom>
          <a:solidFill>
            <a:schemeClr val="lt1"/>
          </a:solidFill>
          <a:ln>
            <a:noFill/>
          </a:ln>
        </p:spPr>
      </p:sp>
      <p:sp>
        <p:nvSpPr>
          <p:cNvPr id="50" name="Google Shape;50;p21"/>
          <p:cNvSpPr/>
          <p:nvPr>
            <p:ph idx="3" type="pic"/>
          </p:nvPr>
        </p:nvSpPr>
        <p:spPr>
          <a:xfrm>
            <a:off x="2065643" y="2571750"/>
            <a:ext cx="1983150" cy="2571750"/>
          </a:xfrm>
          <a:prstGeom prst="rect">
            <a:avLst/>
          </a:prstGeom>
          <a:solidFill>
            <a:schemeClr val="lt1"/>
          </a:solid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6_Custom Layout">
    <p:spTree>
      <p:nvGrpSpPr>
        <p:cNvPr id="51" name="Shape 51"/>
        <p:cNvGrpSpPr/>
        <p:nvPr/>
      </p:nvGrpSpPr>
      <p:grpSpPr>
        <a:xfrm>
          <a:off x="0" y="0"/>
          <a:ext cx="0" cy="0"/>
          <a:chOff x="0" y="0"/>
          <a:chExt cx="0" cy="0"/>
        </a:xfrm>
      </p:grpSpPr>
      <p:sp>
        <p:nvSpPr>
          <p:cNvPr id="52" name="Google Shape;52;p22"/>
          <p:cNvSpPr/>
          <p:nvPr>
            <p:ph idx="2" type="pic"/>
          </p:nvPr>
        </p:nvSpPr>
        <p:spPr>
          <a:xfrm>
            <a:off x="0" y="532086"/>
            <a:ext cx="1763550" cy="2039625"/>
          </a:xfrm>
          <a:prstGeom prst="rect">
            <a:avLst/>
          </a:prstGeom>
          <a:solidFill>
            <a:schemeClr val="lt1"/>
          </a:solidFill>
          <a:ln>
            <a:noFill/>
          </a:ln>
        </p:spPr>
      </p:sp>
      <p:sp>
        <p:nvSpPr>
          <p:cNvPr id="53" name="Google Shape;53;p22"/>
          <p:cNvSpPr/>
          <p:nvPr>
            <p:ph idx="3" type="pic"/>
          </p:nvPr>
        </p:nvSpPr>
        <p:spPr>
          <a:xfrm>
            <a:off x="0" y="2571750"/>
            <a:ext cx="1763550" cy="2039625"/>
          </a:xfrm>
          <a:prstGeom prst="rect">
            <a:avLst/>
          </a:prstGeom>
          <a:solidFill>
            <a:schemeClr val="lt1"/>
          </a:solidFill>
          <a:ln>
            <a:noFill/>
          </a:ln>
        </p:spPr>
      </p:sp>
      <p:sp>
        <p:nvSpPr>
          <p:cNvPr id="54" name="Google Shape;54;p22"/>
          <p:cNvSpPr/>
          <p:nvPr>
            <p:ph idx="4" type="pic"/>
          </p:nvPr>
        </p:nvSpPr>
        <p:spPr>
          <a:xfrm>
            <a:off x="4408715" y="532086"/>
            <a:ext cx="1763550" cy="2039625"/>
          </a:xfrm>
          <a:prstGeom prst="rect">
            <a:avLst/>
          </a:prstGeom>
          <a:solidFill>
            <a:schemeClr val="lt1"/>
          </a:solidFill>
          <a:ln>
            <a:noFill/>
          </a:ln>
        </p:spPr>
      </p:sp>
      <p:sp>
        <p:nvSpPr>
          <p:cNvPr id="55" name="Google Shape;55;p22"/>
          <p:cNvSpPr/>
          <p:nvPr>
            <p:ph idx="5" type="pic"/>
          </p:nvPr>
        </p:nvSpPr>
        <p:spPr>
          <a:xfrm>
            <a:off x="4408715" y="2571750"/>
            <a:ext cx="1763550" cy="2039625"/>
          </a:xfrm>
          <a:prstGeom prst="rect">
            <a:avLst/>
          </a:prstGeom>
          <a:solidFill>
            <a:schemeClr val="lt1"/>
          </a:solidFill>
          <a:ln>
            <a:noFill/>
          </a:ln>
        </p:spPr>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Custom Layout">
  <p:cSld name="17_Custom Layout">
    <p:spTree>
      <p:nvGrpSpPr>
        <p:cNvPr id="56" name="Shape 56"/>
        <p:cNvGrpSpPr/>
        <p:nvPr/>
      </p:nvGrpSpPr>
      <p:grpSpPr>
        <a:xfrm>
          <a:off x="0" y="0"/>
          <a:ext cx="0" cy="0"/>
          <a:chOff x="0" y="0"/>
          <a:chExt cx="0" cy="0"/>
        </a:xfrm>
      </p:grpSpPr>
      <p:sp>
        <p:nvSpPr>
          <p:cNvPr id="57" name="Google Shape;57;p23"/>
          <p:cNvSpPr/>
          <p:nvPr>
            <p:ph idx="2" type="pic"/>
          </p:nvPr>
        </p:nvSpPr>
        <p:spPr>
          <a:xfrm flipH="1">
            <a:off x="3679144" y="1706903"/>
            <a:ext cx="1785825" cy="1764900"/>
          </a:xfrm>
          <a:prstGeom prst="rect">
            <a:avLst/>
          </a:prstGeom>
          <a:solidFill>
            <a:schemeClr val="lt1"/>
          </a:solidFill>
          <a:ln>
            <a:noFill/>
          </a:ln>
        </p:spPr>
      </p:sp>
      <p:sp>
        <p:nvSpPr>
          <p:cNvPr id="58" name="Google Shape;58;p23"/>
          <p:cNvSpPr/>
          <p:nvPr>
            <p:ph idx="3" type="pic"/>
          </p:nvPr>
        </p:nvSpPr>
        <p:spPr>
          <a:xfrm>
            <a:off x="1516062" y="824422"/>
            <a:ext cx="1786050" cy="1764900"/>
          </a:xfrm>
          <a:prstGeom prst="rect">
            <a:avLst/>
          </a:prstGeom>
          <a:solidFill>
            <a:schemeClr val="lt1"/>
          </a:solidFill>
          <a:ln>
            <a:noFill/>
          </a:ln>
        </p:spPr>
      </p:sp>
      <p:sp>
        <p:nvSpPr>
          <p:cNvPr id="59" name="Google Shape;59;p23"/>
          <p:cNvSpPr/>
          <p:nvPr>
            <p:ph idx="4" type="pic"/>
          </p:nvPr>
        </p:nvSpPr>
        <p:spPr>
          <a:xfrm flipH="1">
            <a:off x="5842113" y="2589382"/>
            <a:ext cx="1785825" cy="1764900"/>
          </a:xfrm>
          <a:prstGeom prst="rect">
            <a:avLst/>
          </a:prstGeom>
          <a:solidFill>
            <a:schemeClr val="lt1"/>
          </a:solidFill>
          <a:ln>
            <a:noFill/>
          </a:ln>
        </p:spPr>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Custom Layout">
  <p:cSld name="18_Custom Layout">
    <p:spTree>
      <p:nvGrpSpPr>
        <p:cNvPr id="60" name="Shape 60"/>
        <p:cNvGrpSpPr/>
        <p:nvPr/>
      </p:nvGrpSpPr>
      <p:grpSpPr>
        <a:xfrm>
          <a:off x="0" y="0"/>
          <a:ext cx="0" cy="0"/>
          <a:chOff x="0" y="0"/>
          <a:chExt cx="0" cy="0"/>
        </a:xfrm>
      </p:grpSpPr>
      <p:sp>
        <p:nvSpPr>
          <p:cNvPr id="61" name="Google Shape;61;p24"/>
          <p:cNvSpPr/>
          <p:nvPr>
            <p:ph idx="2" type="pic"/>
          </p:nvPr>
        </p:nvSpPr>
        <p:spPr>
          <a:xfrm>
            <a:off x="0" y="0"/>
            <a:ext cx="4639275" cy="2571750"/>
          </a:xfrm>
          <a:prstGeom prst="rect">
            <a:avLst/>
          </a:prstGeom>
          <a:solidFill>
            <a:schemeClr val="lt1"/>
          </a:solidFill>
          <a:ln>
            <a:noFill/>
          </a:ln>
        </p:spPr>
      </p:sp>
      <p:sp>
        <p:nvSpPr>
          <p:cNvPr id="62" name="Google Shape;62;p24"/>
          <p:cNvSpPr/>
          <p:nvPr>
            <p:ph idx="3" type="pic"/>
          </p:nvPr>
        </p:nvSpPr>
        <p:spPr>
          <a:xfrm>
            <a:off x="0" y="2571750"/>
            <a:ext cx="2319525" cy="2571750"/>
          </a:xfrm>
          <a:prstGeom prst="rect">
            <a:avLst/>
          </a:prstGeom>
          <a:solidFill>
            <a:schemeClr val="lt1"/>
          </a:solidFill>
          <a:ln>
            <a:noFill/>
          </a:ln>
        </p:spPr>
      </p:sp>
      <p:sp>
        <p:nvSpPr>
          <p:cNvPr id="63" name="Google Shape;63;p24"/>
          <p:cNvSpPr/>
          <p:nvPr>
            <p:ph idx="4" type="pic"/>
          </p:nvPr>
        </p:nvSpPr>
        <p:spPr>
          <a:xfrm>
            <a:off x="2319618" y="2571750"/>
            <a:ext cx="2319525" cy="2571750"/>
          </a:xfrm>
          <a:prstGeom prst="rect">
            <a:avLst/>
          </a:prstGeom>
          <a:solidFill>
            <a:schemeClr val="lt1"/>
          </a:solidFill>
          <a:ln>
            <a:noFill/>
          </a:ln>
        </p:spPr>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Custom Layout">
  <p:cSld name="19_Custom Layout">
    <p:spTree>
      <p:nvGrpSpPr>
        <p:cNvPr id="64" name="Shape 64"/>
        <p:cNvGrpSpPr/>
        <p:nvPr/>
      </p:nvGrpSpPr>
      <p:grpSpPr>
        <a:xfrm>
          <a:off x="0" y="0"/>
          <a:ext cx="0" cy="0"/>
          <a:chOff x="0" y="0"/>
          <a:chExt cx="0" cy="0"/>
        </a:xfrm>
      </p:grpSpPr>
      <p:sp>
        <p:nvSpPr>
          <p:cNvPr id="65" name="Google Shape;65;p25"/>
          <p:cNvSpPr/>
          <p:nvPr>
            <p:ph idx="2" type="pic"/>
          </p:nvPr>
        </p:nvSpPr>
        <p:spPr>
          <a:xfrm>
            <a:off x="0" y="0"/>
            <a:ext cx="2571750" cy="2843325"/>
          </a:xfrm>
          <a:prstGeom prst="rect">
            <a:avLst/>
          </a:prstGeom>
          <a:solidFill>
            <a:schemeClr val="lt1"/>
          </a:solidFill>
          <a:ln>
            <a:noFill/>
          </a:ln>
        </p:spPr>
      </p:sp>
      <p:sp>
        <p:nvSpPr>
          <p:cNvPr id="66" name="Google Shape;66;p25"/>
          <p:cNvSpPr/>
          <p:nvPr>
            <p:ph idx="3" type="pic"/>
          </p:nvPr>
        </p:nvSpPr>
        <p:spPr>
          <a:xfrm>
            <a:off x="2571750" y="0"/>
            <a:ext cx="2571750" cy="2843325"/>
          </a:xfrm>
          <a:prstGeom prst="rect">
            <a:avLst/>
          </a:prstGeom>
          <a:solidFill>
            <a:schemeClr val="lt1"/>
          </a:solidFill>
          <a:ln>
            <a:noFill/>
          </a:ln>
        </p:spPr>
      </p:sp>
      <p:sp>
        <p:nvSpPr>
          <p:cNvPr id="67" name="Google Shape;67;p25"/>
          <p:cNvSpPr/>
          <p:nvPr>
            <p:ph idx="4" type="pic"/>
          </p:nvPr>
        </p:nvSpPr>
        <p:spPr>
          <a:xfrm>
            <a:off x="5143500" y="2843213"/>
            <a:ext cx="2571750" cy="2300400"/>
          </a:xfrm>
          <a:prstGeom prst="rect">
            <a:avLst/>
          </a:prstGeom>
          <a:solidFill>
            <a:schemeClr val="lt1"/>
          </a:solidFill>
          <a:ln>
            <a:noFill/>
          </a:ln>
        </p:spPr>
      </p:sp>
      <p:sp>
        <p:nvSpPr>
          <p:cNvPr id="68" name="Google Shape;68;p25"/>
          <p:cNvSpPr/>
          <p:nvPr>
            <p:ph idx="5" type="pic"/>
          </p:nvPr>
        </p:nvSpPr>
        <p:spPr>
          <a:xfrm>
            <a:off x="7715250" y="2843213"/>
            <a:ext cx="1428750" cy="2300400"/>
          </a:xfrm>
          <a:prstGeom prst="rect">
            <a:avLst/>
          </a:prstGeom>
          <a:solidFill>
            <a:schemeClr val="lt1"/>
          </a:solid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Custom Layout">
  <p:cSld name="20_Custom Layout">
    <p:spTree>
      <p:nvGrpSpPr>
        <p:cNvPr id="69" name="Shape 69"/>
        <p:cNvGrpSpPr/>
        <p:nvPr/>
      </p:nvGrpSpPr>
      <p:grpSpPr>
        <a:xfrm>
          <a:off x="0" y="0"/>
          <a:ext cx="0" cy="0"/>
          <a:chOff x="0" y="0"/>
          <a:chExt cx="0" cy="0"/>
        </a:xfrm>
      </p:grpSpPr>
      <p:sp>
        <p:nvSpPr>
          <p:cNvPr id="70" name="Google Shape;70;p26"/>
          <p:cNvSpPr/>
          <p:nvPr>
            <p:ph idx="2" type="pic"/>
          </p:nvPr>
        </p:nvSpPr>
        <p:spPr>
          <a:xfrm>
            <a:off x="885825" y="188"/>
            <a:ext cx="3386250" cy="2622600"/>
          </a:xfrm>
          <a:prstGeom prst="rect">
            <a:avLst/>
          </a:prstGeom>
          <a:solidFill>
            <a:schemeClr val="lt1"/>
          </a:solidFill>
          <a:ln>
            <a:noFill/>
          </a:ln>
        </p:spPr>
      </p:sp>
      <p:sp>
        <p:nvSpPr>
          <p:cNvPr id="71" name="Google Shape;71;p26"/>
          <p:cNvSpPr/>
          <p:nvPr>
            <p:ph idx="3" type="pic"/>
          </p:nvPr>
        </p:nvSpPr>
        <p:spPr>
          <a:xfrm>
            <a:off x="2500313" y="2650331"/>
            <a:ext cx="1771650" cy="2493225"/>
          </a:xfrm>
          <a:prstGeom prst="rect">
            <a:avLst/>
          </a:prstGeom>
          <a:solidFill>
            <a:schemeClr val="lt1"/>
          </a:solidFill>
          <a:ln>
            <a:noFill/>
          </a:ln>
        </p:spPr>
      </p:sp>
      <p:sp>
        <p:nvSpPr>
          <p:cNvPr id="72" name="Google Shape;72;p26"/>
          <p:cNvSpPr/>
          <p:nvPr>
            <p:ph idx="4" type="pic"/>
          </p:nvPr>
        </p:nvSpPr>
        <p:spPr>
          <a:xfrm>
            <a:off x="4271963" y="2650331"/>
            <a:ext cx="3534075" cy="2493225"/>
          </a:xfrm>
          <a:prstGeom prst="rect">
            <a:avLst/>
          </a:prstGeom>
          <a:solidFill>
            <a:schemeClr val="lt1"/>
          </a:solidFill>
          <a:ln>
            <a:no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Custom Layout">
  <p:cSld name="22_Custom Layout">
    <p:spTree>
      <p:nvGrpSpPr>
        <p:cNvPr id="73" name="Shape 73"/>
        <p:cNvGrpSpPr/>
        <p:nvPr/>
      </p:nvGrpSpPr>
      <p:grpSpPr>
        <a:xfrm>
          <a:off x="0" y="0"/>
          <a:ext cx="0" cy="0"/>
          <a:chOff x="0" y="0"/>
          <a:chExt cx="0" cy="0"/>
        </a:xfrm>
      </p:grpSpPr>
      <p:sp>
        <p:nvSpPr>
          <p:cNvPr id="74" name="Google Shape;74;p27"/>
          <p:cNvSpPr/>
          <p:nvPr>
            <p:ph idx="2" type="pic"/>
          </p:nvPr>
        </p:nvSpPr>
        <p:spPr>
          <a:xfrm>
            <a:off x="6472238" y="671513"/>
            <a:ext cx="1900350" cy="1900350"/>
          </a:xfrm>
          <a:prstGeom prst="rect">
            <a:avLst/>
          </a:prstGeom>
          <a:solidFill>
            <a:schemeClr val="lt1"/>
          </a:solidFill>
          <a:ln>
            <a:noFill/>
          </a:ln>
        </p:spPr>
      </p:sp>
      <p:sp>
        <p:nvSpPr>
          <p:cNvPr id="75" name="Google Shape;75;p27"/>
          <p:cNvSpPr/>
          <p:nvPr>
            <p:ph idx="3" type="pic"/>
          </p:nvPr>
        </p:nvSpPr>
        <p:spPr>
          <a:xfrm>
            <a:off x="4572000" y="671513"/>
            <a:ext cx="1900350" cy="1900350"/>
          </a:xfrm>
          <a:prstGeom prst="rect">
            <a:avLst/>
          </a:prstGeom>
          <a:solidFill>
            <a:schemeClr val="lt1"/>
          </a:solidFill>
          <a:ln>
            <a:noFill/>
          </a:ln>
        </p:spPr>
      </p:sp>
      <p:sp>
        <p:nvSpPr>
          <p:cNvPr id="76" name="Google Shape;76;p27"/>
          <p:cNvSpPr/>
          <p:nvPr>
            <p:ph idx="4" type="pic"/>
          </p:nvPr>
        </p:nvSpPr>
        <p:spPr>
          <a:xfrm>
            <a:off x="4572000" y="2571750"/>
            <a:ext cx="1900350" cy="1900350"/>
          </a:xfrm>
          <a:prstGeom prst="rect">
            <a:avLst/>
          </a:prstGeom>
          <a:solidFill>
            <a:schemeClr val="lt1"/>
          </a:solidFill>
          <a:ln>
            <a:noFill/>
          </a:ln>
        </p:spPr>
      </p:sp>
      <p:sp>
        <p:nvSpPr>
          <p:cNvPr id="77" name="Google Shape;77;p27"/>
          <p:cNvSpPr/>
          <p:nvPr>
            <p:ph idx="5" type="pic"/>
          </p:nvPr>
        </p:nvSpPr>
        <p:spPr>
          <a:xfrm>
            <a:off x="6472238" y="2571750"/>
            <a:ext cx="1900350" cy="1900350"/>
          </a:xfrm>
          <a:prstGeom prst="rect">
            <a:avLst/>
          </a:prstGeom>
          <a:solidFill>
            <a:schemeClr val="lt1"/>
          </a:solidFill>
          <a:ln>
            <a:noFill/>
          </a:ln>
        </p:spPr>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Custom Layout">
  <p:cSld name="24_Custom Layout">
    <p:spTree>
      <p:nvGrpSpPr>
        <p:cNvPr id="78" name="Shape 78"/>
        <p:cNvGrpSpPr/>
        <p:nvPr/>
      </p:nvGrpSpPr>
      <p:grpSpPr>
        <a:xfrm>
          <a:off x="0" y="0"/>
          <a:ext cx="0" cy="0"/>
          <a:chOff x="0" y="0"/>
          <a:chExt cx="0" cy="0"/>
        </a:xfrm>
      </p:grpSpPr>
      <p:sp>
        <p:nvSpPr>
          <p:cNvPr id="79" name="Google Shape;79;p28"/>
          <p:cNvSpPr/>
          <p:nvPr>
            <p:ph idx="2" type="pic"/>
          </p:nvPr>
        </p:nvSpPr>
        <p:spPr>
          <a:xfrm>
            <a:off x="1425752" y="1532124"/>
            <a:ext cx="1176525" cy="2125575"/>
          </a:xfrm>
          <a:prstGeom prst="rect">
            <a:avLst/>
          </a:prstGeom>
          <a:solidFill>
            <a:schemeClr val="lt1"/>
          </a:solidFill>
          <a:ln>
            <a:noFill/>
          </a:ln>
        </p:spPr>
      </p:sp>
      <p:sp>
        <p:nvSpPr>
          <p:cNvPr id="80" name="Google Shape;80;p28"/>
          <p:cNvSpPr/>
          <p:nvPr>
            <p:ph idx="3" type="pic"/>
          </p:nvPr>
        </p:nvSpPr>
        <p:spPr>
          <a:xfrm>
            <a:off x="3021287" y="1532124"/>
            <a:ext cx="1176525" cy="2125575"/>
          </a:xfrm>
          <a:prstGeom prst="rect">
            <a:avLst/>
          </a:prstGeom>
          <a:solidFill>
            <a:schemeClr val="lt1"/>
          </a:solid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5_Custom Layout">
  <p:cSld name="25_Custom Layout">
    <p:spTree>
      <p:nvGrpSpPr>
        <p:cNvPr id="81" name="Shape 81"/>
        <p:cNvGrpSpPr/>
        <p:nvPr/>
      </p:nvGrpSpPr>
      <p:grpSpPr>
        <a:xfrm>
          <a:off x="0" y="0"/>
          <a:ext cx="0" cy="0"/>
          <a:chOff x="0" y="0"/>
          <a:chExt cx="0" cy="0"/>
        </a:xfrm>
      </p:grpSpPr>
      <p:sp>
        <p:nvSpPr>
          <p:cNvPr id="82" name="Google Shape;82;p29"/>
          <p:cNvSpPr/>
          <p:nvPr>
            <p:ph idx="2" type="pic"/>
          </p:nvPr>
        </p:nvSpPr>
        <p:spPr>
          <a:xfrm>
            <a:off x="956845" y="1675418"/>
            <a:ext cx="2992725" cy="1890675"/>
          </a:xfrm>
          <a:prstGeom prst="rect">
            <a:avLst/>
          </a:prstGeom>
          <a:solidFill>
            <a:schemeClr val="lt1"/>
          </a:solid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83" name="Shape 83"/>
        <p:cNvGrpSpPr/>
        <p:nvPr/>
      </p:nvGrpSpPr>
      <p:grpSpPr>
        <a:xfrm>
          <a:off x="0" y="0"/>
          <a:ext cx="0" cy="0"/>
          <a:chOff x="0" y="0"/>
          <a:chExt cx="0" cy="0"/>
        </a:xfrm>
      </p:grpSpPr>
      <p:grpSp>
        <p:nvGrpSpPr>
          <p:cNvPr id="84" name="Google Shape;84;p30"/>
          <p:cNvGrpSpPr/>
          <p:nvPr/>
        </p:nvGrpSpPr>
        <p:grpSpPr>
          <a:xfrm>
            <a:off x="6098378" y="5"/>
            <a:ext cx="3045625" cy="2030570"/>
            <a:chOff x="6098378" y="5"/>
            <a:chExt cx="3045625" cy="2030570"/>
          </a:xfrm>
        </p:grpSpPr>
        <p:sp>
          <p:nvSpPr>
            <p:cNvPr id="85" name="Google Shape;85;p30"/>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30"/>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30"/>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30"/>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30"/>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0" name="Google Shape;90;p30"/>
          <p:cNvSpPr txBox="1"/>
          <p:nvPr>
            <p:ph type="ctrTitle"/>
          </p:nvPr>
        </p:nvSpPr>
        <p:spPr>
          <a:xfrm>
            <a:off x="598100" y="1775222"/>
            <a:ext cx="8222100" cy="8388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chemeClr val="lt1"/>
              </a:buClr>
              <a:buSzPts val="4200"/>
              <a:buChar char="●"/>
              <a:defRPr sz="4200">
                <a:solidFill>
                  <a:schemeClr val="lt1"/>
                </a:solidFill>
              </a:defRPr>
            </a:lvl1pPr>
            <a:lvl2pPr lvl="1" rtl="0">
              <a:spcBef>
                <a:spcPts val="0"/>
              </a:spcBef>
              <a:spcAft>
                <a:spcPts val="0"/>
              </a:spcAft>
              <a:buClr>
                <a:schemeClr val="lt1"/>
              </a:buClr>
              <a:buSzPts val="4200"/>
              <a:buChar char="○"/>
              <a:defRPr sz="4200">
                <a:solidFill>
                  <a:schemeClr val="lt1"/>
                </a:solidFill>
              </a:defRPr>
            </a:lvl2pPr>
            <a:lvl3pPr lvl="2" rtl="0">
              <a:spcBef>
                <a:spcPts val="0"/>
              </a:spcBef>
              <a:spcAft>
                <a:spcPts val="0"/>
              </a:spcAft>
              <a:buClr>
                <a:schemeClr val="lt1"/>
              </a:buClr>
              <a:buSzPts val="4200"/>
              <a:buChar char="■"/>
              <a:defRPr sz="4200">
                <a:solidFill>
                  <a:schemeClr val="lt1"/>
                </a:solidFill>
              </a:defRPr>
            </a:lvl3pPr>
            <a:lvl4pPr lvl="3" rtl="0">
              <a:spcBef>
                <a:spcPts val="0"/>
              </a:spcBef>
              <a:spcAft>
                <a:spcPts val="0"/>
              </a:spcAft>
              <a:buClr>
                <a:schemeClr val="lt1"/>
              </a:buClr>
              <a:buSzPts val="4200"/>
              <a:buChar char="●"/>
              <a:defRPr sz="4200">
                <a:solidFill>
                  <a:schemeClr val="lt1"/>
                </a:solidFill>
              </a:defRPr>
            </a:lvl4pPr>
            <a:lvl5pPr lvl="4" rtl="0">
              <a:spcBef>
                <a:spcPts val="0"/>
              </a:spcBef>
              <a:spcAft>
                <a:spcPts val="0"/>
              </a:spcAft>
              <a:buClr>
                <a:schemeClr val="lt1"/>
              </a:buClr>
              <a:buSzPts val="4200"/>
              <a:buChar char="○"/>
              <a:defRPr sz="4200">
                <a:solidFill>
                  <a:schemeClr val="lt1"/>
                </a:solidFill>
              </a:defRPr>
            </a:lvl5pPr>
            <a:lvl6pPr lvl="5" rtl="0">
              <a:spcBef>
                <a:spcPts val="0"/>
              </a:spcBef>
              <a:spcAft>
                <a:spcPts val="0"/>
              </a:spcAft>
              <a:buClr>
                <a:schemeClr val="lt1"/>
              </a:buClr>
              <a:buSzPts val="4200"/>
              <a:buChar char="■"/>
              <a:defRPr sz="4200">
                <a:solidFill>
                  <a:schemeClr val="lt1"/>
                </a:solidFill>
              </a:defRPr>
            </a:lvl6pPr>
            <a:lvl7pPr lvl="6" rtl="0">
              <a:spcBef>
                <a:spcPts val="0"/>
              </a:spcBef>
              <a:spcAft>
                <a:spcPts val="0"/>
              </a:spcAft>
              <a:buClr>
                <a:schemeClr val="lt1"/>
              </a:buClr>
              <a:buSzPts val="4200"/>
              <a:buChar char="●"/>
              <a:defRPr sz="4200">
                <a:solidFill>
                  <a:schemeClr val="lt1"/>
                </a:solidFill>
              </a:defRPr>
            </a:lvl7pPr>
            <a:lvl8pPr lvl="7" rtl="0">
              <a:spcBef>
                <a:spcPts val="0"/>
              </a:spcBef>
              <a:spcAft>
                <a:spcPts val="0"/>
              </a:spcAft>
              <a:buClr>
                <a:schemeClr val="lt1"/>
              </a:buClr>
              <a:buSzPts val="4200"/>
              <a:buChar char="○"/>
              <a:defRPr sz="4200">
                <a:solidFill>
                  <a:schemeClr val="lt1"/>
                </a:solidFill>
              </a:defRPr>
            </a:lvl8pPr>
            <a:lvl9pPr lvl="8" rtl="0">
              <a:spcBef>
                <a:spcPts val="0"/>
              </a:spcBef>
              <a:spcAft>
                <a:spcPts val="0"/>
              </a:spcAft>
              <a:buClr>
                <a:schemeClr val="lt1"/>
              </a:buClr>
              <a:buSzPts val="4200"/>
              <a:buChar char="■"/>
              <a:defRPr sz="4200">
                <a:solidFill>
                  <a:schemeClr val="lt1"/>
                </a:solidFill>
              </a:defRPr>
            </a:lvl9pPr>
          </a:lstStyle>
          <a:p/>
        </p:txBody>
      </p:sp>
      <p:sp>
        <p:nvSpPr>
          <p:cNvPr id="91" name="Google Shape;91;p30"/>
          <p:cNvSpPr txBox="1"/>
          <p:nvPr>
            <p:ph idx="1" type="subTitle"/>
          </p:nvPr>
        </p:nvSpPr>
        <p:spPr>
          <a:xfrm>
            <a:off x="598088" y="2715913"/>
            <a:ext cx="8222100" cy="432900"/>
          </a:xfrm>
          <a:prstGeom prst="rect">
            <a:avLst/>
          </a:prstGeom>
          <a:noFill/>
          <a:ln>
            <a:noFill/>
          </a:ln>
        </p:spPr>
        <p:txBody>
          <a:bodyPr anchorCtr="0" anchor="ctr" bIns="91425" lIns="91425" spcFirstLastPara="1" rIns="91425" wrap="square" tIns="91425">
            <a:noAutofit/>
          </a:bodyPr>
          <a:lstStyle>
            <a:lvl1pPr lvl="0" rtl="0">
              <a:lnSpc>
                <a:spcPct val="100000"/>
              </a:lnSpc>
              <a:spcBef>
                <a:spcPts val="0"/>
              </a:spcBef>
              <a:spcAft>
                <a:spcPts val="0"/>
              </a:spcAft>
              <a:buClr>
                <a:schemeClr val="lt1"/>
              </a:buClr>
              <a:buSzPts val="2100"/>
              <a:buNone/>
              <a:defRPr sz="2100">
                <a:solidFill>
                  <a:schemeClr val="lt1"/>
                </a:solidFill>
              </a:defRPr>
            </a:lvl1pPr>
            <a:lvl2pPr lvl="1" rtl="0">
              <a:lnSpc>
                <a:spcPct val="100000"/>
              </a:lnSpc>
              <a:spcBef>
                <a:spcPts val="0"/>
              </a:spcBef>
              <a:spcAft>
                <a:spcPts val="0"/>
              </a:spcAft>
              <a:buClr>
                <a:schemeClr val="lt1"/>
              </a:buClr>
              <a:buSzPts val="2100"/>
              <a:buNone/>
              <a:defRPr sz="2100">
                <a:solidFill>
                  <a:schemeClr val="lt1"/>
                </a:solidFill>
              </a:defRPr>
            </a:lvl2pPr>
            <a:lvl3pPr lvl="2" rtl="0">
              <a:lnSpc>
                <a:spcPct val="100000"/>
              </a:lnSpc>
              <a:spcBef>
                <a:spcPts val="0"/>
              </a:spcBef>
              <a:spcAft>
                <a:spcPts val="0"/>
              </a:spcAft>
              <a:buClr>
                <a:schemeClr val="lt1"/>
              </a:buClr>
              <a:buSzPts val="2100"/>
              <a:buNone/>
              <a:defRPr sz="2100">
                <a:solidFill>
                  <a:schemeClr val="lt1"/>
                </a:solidFill>
              </a:defRPr>
            </a:lvl3pPr>
            <a:lvl4pPr lvl="3" rtl="0">
              <a:lnSpc>
                <a:spcPct val="100000"/>
              </a:lnSpc>
              <a:spcBef>
                <a:spcPts val="0"/>
              </a:spcBef>
              <a:spcAft>
                <a:spcPts val="0"/>
              </a:spcAft>
              <a:buClr>
                <a:schemeClr val="lt1"/>
              </a:buClr>
              <a:buSzPts val="2100"/>
              <a:buNone/>
              <a:defRPr sz="2100">
                <a:solidFill>
                  <a:schemeClr val="lt1"/>
                </a:solidFill>
              </a:defRPr>
            </a:lvl4pPr>
            <a:lvl5pPr lvl="4" rtl="0">
              <a:lnSpc>
                <a:spcPct val="100000"/>
              </a:lnSpc>
              <a:spcBef>
                <a:spcPts val="0"/>
              </a:spcBef>
              <a:spcAft>
                <a:spcPts val="0"/>
              </a:spcAft>
              <a:buClr>
                <a:schemeClr val="lt1"/>
              </a:buClr>
              <a:buSzPts val="2100"/>
              <a:buNone/>
              <a:defRPr sz="2100">
                <a:solidFill>
                  <a:schemeClr val="lt1"/>
                </a:solidFill>
              </a:defRPr>
            </a:lvl5pPr>
            <a:lvl6pPr lvl="5" rtl="0">
              <a:lnSpc>
                <a:spcPct val="100000"/>
              </a:lnSpc>
              <a:spcBef>
                <a:spcPts val="0"/>
              </a:spcBef>
              <a:spcAft>
                <a:spcPts val="0"/>
              </a:spcAft>
              <a:buClr>
                <a:schemeClr val="lt1"/>
              </a:buClr>
              <a:buSzPts val="2100"/>
              <a:buNone/>
              <a:defRPr sz="2100">
                <a:solidFill>
                  <a:schemeClr val="lt1"/>
                </a:solidFill>
              </a:defRPr>
            </a:lvl6pPr>
            <a:lvl7pPr lvl="6" rtl="0">
              <a:lnSpc>
                <a:spcPct val="100000"/>
              </a:lnSpc>
              <a:spcBef>
                <a:spcPts val="0"/>
              </a:spcBef>
              <a:spcAft>
                <a:spcPts val="0"/>
              </a:spcAft>
              <a:buClr>
                <a:schemeClr val="lt1"/>
              </a:buClr>
              <a:buSzPts val="2100"/>
              <a:buNone/>
              <a:defRPr sz="2100">
                <a:solidFill>
                  <a:schemeClr val="lt1"/>
                </a:solidFill>
              </a:defRPr>
            </a:lvl7pPr>
            <a:lvl8pPr lvl="7" rtl="0">
              <a:lnSpc>
                <a:spcPct val="100000"/>
              </a:lnSpc>
              <a:spcBef>
                <a:spcPts val="0"/>
              </a:spcBef>
              <a:spcAft>
                <a:spcPts val="0"/>
              </a:spcAft>
              <a:buClr>
                <a:schemeClr val="lt1"/>
              </a:buClr>
              <a:buSzPts val="2100"/>
              <a:buNone/>
              <a:defRPr sz="2100">
                <a:solidFill>
                  <a:schemeClr val="lt1"/>
                </a:solidFill>
              </a:defRPr>
            </a:lvl8pPr>
            <a:lvl9pPr lvl="8" rtl="0">
              <a:lnSpc>
                <a:spcPct val="100000"/>
              </a:lnSpc>
              <a:spcBef>
                <a:spcPts val="0"/>
              </a:spcBef>
              <a:spcAft>
                <a:spcPts val="0"/>
              </a:spcAft>
              <a:buClr>
                <a:schemeClr val="lt1"/>
              </a:buClr>
              <a:buSzPts val="2100"/>
              <a:buNone/>
              <a:defRPr sz="2100">
                <a:solidFill>
                  <a:schemeClr val="lt1"/>
                </a:solidFill>
              </a:defRPr>
            </a:lvl9pPr>
          </a:lstStyle>
          <a:p/>
        </p:txBody>
      </p:sp>
      <p:sp>
        <p:nvSpPr>
          <p:cNvPr id="92" name="Google Shape;92;p30"/>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9" name="Shape 9"/>
        <p:cNvGrpSpPr/>
        <p:nvPr/>
      </p:nvGrpSpPr>
      <p:grpSpPr>
        <a:xfrm>
          <a:off x="0" y="0"/>
          <a:ext cx="0" cy="0"/>
          <a:chOff x="0" y="0"/>
          <a:chExt cx="0" cy="0"/>
        </a:xfrm>
      </p:grpSpPr>
      <p:sp>
        <p:nvSpPr>
          <p:cNvPr id="10" name="Google Shape;10;p4"/>
          <p:cNvSpPr/>
          <p:nvPr>
            <p:ph idx="2" type="pic"/>
          </p:nvPr>
        </p:nvSpPr>
        <p:spPr>
          <a:xfrm>
            <a:off x="1071632" y="835429"/>
            <a:ext cx="2315475" cy="3472650"/>
          </a:xfrm>
          <a:prstGeom prst="rect">
            <a:avLst/>
          </a:prstGeom>
          <a:solidFill>
            <a:schemeClr val="lt1"/>
          </a:solidFill>
          <a:ln>
            <a:noFill/>
          </a:ln>
        </p:spPr>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3" name="Shape 93"/>
        <p:cNvGrpSpPr/>
        <p:nvPr/>
      </p:nvGrpSpPr>
      <p:grpSpPr>
        <a:xfrm>
          <a:off x="0" y="0"/>
          <a:ext cx="0" cy="0"/>
          <a:chOff x="0" y="0"/>
          <a:chExt cx="0" cy="0"/>
        </a:xfrm>
      </p:grpSpPr>
      <p:sp>
        <p:nvSpPr>
          <p:cNvPr id="94" name="Google Shape;94;p31"/>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95" name="Google Shape;95;p31"/>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96" name="Google Shape;96;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spTree>
      <p:nvGrpSpPr>
        <p:cNvPr id="11" name="Shape 11"/>
        <p:cNvGrpSpPr/>
        <p:nvPr/>
      </p:nvGrpSpPr>
      <p:grpSpPr>
        <a:xfrm>
          <a:off x="0" y="0"/>
          <a:ext cx="0" cy="0"/>
          <a:chOff x="0" y="0"/>
          <a:chExt cx="0" cy="0"/>
        </a:xfrm>
      </p:grpSpPr>
      <p:sp>
        <p:nvSpPr>
          <p:cNvPr id="12" name="Google Shape;12;p5"/>
          <p:cNvSpPr/>
          <p:nvPr>
            <p:ph idx="2" type="pic"/>
          </p:nvPr>
        </p:nvSpPr>
        <p:spPr>
          <a:xfrm>
            <a:off x="6169979" y="670084"/>
            <a:ext cx="2377350" cy="3271950"/>
          </a:xfrm>
          <a:prstGeom prst="rect">
            <a:avLst/>
          </a:prstGeom>
          <a:solidFill>
            <a:schemeClr val="lt1"/>
          </a:solidFill>
          <a:ln>
            <a:noFill/>
          </a:ln>
        </p:spPr>
      </p:sp>
      <p:sp>
        <p:nvSpPr>
          <p:cNvPr id="13" name="Google Shape;13;p5"/>
          <p:cNvSpPr/>
          <p:nvPr>
            <p:ph idx="3" type="pic"/>
          </p:nvPr>
        </p:nvSpPr>
        <p:spPr>
          <a:xfrm>
            <a:off x="0" y="2306002"/>
            <a:ext cx="2061675" cy="2837475"/>
          </a:xfrm>
          <a:prstGeom prst="rect">
            <a:avLst/>
          </a:prstGeom>
          <a:solidFill>
            <a:schemeClr val="lt1"/>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14" name="Shape 14"/>
        <p:cNvGrpSpPr/>
        <p:nvPr/>
      </p:nvGrpSpPr>
      <p:grpSpPr>
        <a:xfrm>
          <a:off x="0" y="0"/>
          <a:ext cx="0" cy="0"/>
          <a:chOff x="0" y="0"/>
          <a:chExt cx="0" cy="0"/>
        </a:xfrm>
      </p:grpSpPr>
      <p:sp>
        <p:nvSpPr>
          <p:cNvPr id="15" name="Google Shape;15;p6"/>
          <p:cNvSpPr/>
          <p:nvPr>
            <p:ph idx="2" type="pic"/>
          </p:nvPr>
        </p:nvSpPr>
        <p:spPr>
          <a:xfrm>
            <a:off x="1" y="765809"/>
            <a:ext cx="2919375" cy="3611925"/>
          </a:xfrm>
          <a:prstGeom prst="rect">
            <a:avLst/>
          </a:prstGeom>
          <a:solidFill>
            <a:schemeClr val="lt1"/>
          </a:solid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spTree>
      <p:nvGrpSpPr>
        <p:cNvPr id="16" name="Shape 16"/>
        <p:cNvGrpSpPr/>
        <p:nvPr/>
      </p:nvGrpSpPr>
      <p:grpSpPr>
        <a:xfrm>
          <a:off x="0" y="0"/>
          <a:ext cx="0" cy="0"/>
          <a:chOff x="0" y="0"/>
          <a:chExt cx="0" cy="0"/>
        </a:xfrm>
      </p:grpSpPr>
      <p:sp>
        <p:nvSpPr>
          <p:cNvPr id="17" name="Google Shape;17;p7"/>
          <p:cNvSpPr/>
          <p:nvPr>
            <p:ph idx="2" type="pic"/>
          </p:nvPr>
        </p:nvSpPr>
        <p:spPr>
          <a:xfrm>
            <a:off x="3414310" y="0"/>
            <a:ext cx="2315475" cy="5143500"/>
          </a:xfrm>
          <a:prstGeom prst="rect">
            <a:avLst/>
          </a:prstGeom>
          <a:solidFill>
            <a:schemeClr val="lt1"/>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Custom Layout">
  <p:cSld name="23_Custom Layout">
    <p:spTree>
      <p:nvGrpSpPr>
        <p:cNvPr id="18" name="Shape 18"/>
        <p:cNvGrpSpPr/>
        <p:nvPr/>
      </p:nvGrpSpPr>
      <p:grpSpPr>
        <a:xfrm>
          <a:off x="0" y="0"/>
          <a:ext cx="0" cy="0"/>
          <a:chOff x="0" y="0"/>
          <a:chExt cx="0" cy="0"/>
        </a:xfrm>
      </p:grpSpPr>
      <p:sp>
        <p:nvSpPr>
          <p:cNvPr id="19" name="Google Shape;19;p8"/>
          <p:cNvSpPr/>
          <p:nvPr>
            <p:ph idx="2" type="pic"/>
          </p:nvPr>
        </p:nvSpPr>
        <p:spPr>
          <a:xfrm>
            <a:off x="1193266" y="1492026"/>
            <a:ext cx="1724850" cy="2286675"/>
          </a:xfrm>
          <a:prstGeom prst="rect">
            <a:avLst/>
          </a:prstGeom>
          <a:solidFill>
            <a:schemeClr val="lt1"/>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p:cSld name="13_Custom Layout">
    <p:spTree>
      <p:nvGrpSpPr>
        <p:cNvPr id="20" name="Shape 20"/>
        <p:cNvGrpSpPr/>
        <p:nvPr/>
      </p:nvGrpSpPr>
      <p:grpSpPr>
        <a:xfrm>
          <a:off x="0" y="0"/>
          <a:ext cx="0" cy="0"/>
          <a:chOff x="0" y="0"/>
          <a:chExt cx="0" cy="0"/>
        </a:xfrm>
      </p:grpSpPr>
      <p:sp>
        <p:nvSpPr>
          <p:cNvPr id="21" name="Google Shape;21;p9"/>
          <p:cNvSpPr/>
          <p:nvPr>
            <p:ph idx="2" type="pic"/>
          </p:nvPr>
        </p:nvSpPr>
        <p:spPr>
          <a:xfrm>
            <a:off x="1072371" y="1590339"/>
            <a:ext cx="2670075" cy="1513800"/>
          </a:xfrm>
          <a:prstGeom prst="rect">
            <a:avLst/>
          </a:prstGeom>
          <a:solidFill>
            <a:schemeClr val="lt1"/>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6_Custom Layout">
  <p:cSld name="26_Custom Layout">
    <p:spTree>
      <p:nvGrpSpPr>
        <p:cNvPr id="22" name="Shape 22"/>
        <p:cNvGrpSpPr/>
        <p:nvPr/>
      </p:nvGrpSpPr>
      <p:grpSpPr>
        <a:xfrm>
          <a:off x="0" y="0"/>
          <a:ext cx="0" cy="0"/>
          <a:chOff x="0" y="0"/>
          <a:chExt cx="0" cy="0"/>
        </a:xfrm>
      </p:grpSpPr>
      <p:sp>
        <p:nvSpPr>
          <p:cNvPr id="23" name="Google Shape;23;p10"/>
          <p:cNvSpPr/>
          <p:nvPr>
            <p:ph idx="2" type="pic"/>
          </p:nvPr>
        </p:nvSpPr>
        <p:spPr>
          <a:xfrm>
            <a:off x="969733" y="1534383"/>
            <a:ext cx="2374200" cy="1361925"/>
          </a:xfrm>
          <a:prstGeom prst="rect">
            <a:avLst/>
          </a:prstGeom>
          <a:solidFill>
            <a:schemeClr val="lt1"/>
          </a:solidFill>
          <a:ln>
            <a:noFill/>
          </a:ln>
        </p:spPr>
      </p:sp>
      <p:sp>
        <p:nvSpPr>
          <p:cNvPr id="24" name="Google Shape;24;p10"/>
          <p:cNvSpPr/>
          <p:nvPr>
            <p:ph idx="3" type="pic"/>
          </p:nvPr>
        </p:nvSpPr>
        <p:spPr>
          <a:xfrm>
            <a:off x="2735599" y="2437840"/>
            <a:ext cx="2154150" cy="1361025"/>
          </a:xfrm>
          <a:prstGeom prst="rect">
            <a:avLst/>
          </a:prstGeom>
          <a:solidFill>
            <a:schemeClr val="lt1"/>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theme" Target="../theme/theme2.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jp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31.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1.jp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s://akariasai.github.io/assets/pdf/ralm_position.pdf" TargetMode="External"/><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9.xml"/><Relationship Id="rId3" Type="http://schemas.openxmlformats.org/officeDocument/2006/relationships/image" Target="../media/image17.png"/><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12.jpg"/><Relationship Id="rId5" Type="http://schemas.openxmlformats.org/officeDocument/2006/relationships/image" Target="../media/image1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0.xml"/><Relationship Id="rId3" Type="http://schemas.openxmlformats.org/officeDocument/2006/relationships/image" Target="../media/image16.pn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1.xml"/><Relationship Id="rId3" Type="http://schemas.openxmlformats.org/officeDocument/2006/relationships/image" Target="../media/image24.pn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2.xml"/><Relationship Id="rId3" Type="http://schemas.openxmlformats.org/officeDocument/2006/relationships/image" Target="../media/image13.png"/><Relationship Id="rId4" Type="http://schemas.openxmlformats.org/officeDocument/2006/relationships/image" Target="../media/image1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3.xml"/><Relationship Id="rId3" Type="http://schemas.openxmlformats.org/officeDocument/2006/relationships/image" Target="../media/image26.png"/><Relationship Id="rId4" Type="http://schemas.openxmlformats.org/officeDocument/2006/relationships/image" Target="../media/image1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4.xml"/><Relationship Id="rId3" Type="http://schemas.openxmlformats.org/officeDocument/2006/relationships/image" Target="../media/image20.png"/><Relationship Id="rId4" Type="http://schemas.openxmlformats.org/officeDocument/2006/relationships/image" Target="../media/image1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5.xml"/><Relationship Id="rId3" Type="http://schemas.openxmlformats.org/officeDocument/2006/relationships/image" Target="../media/image22.pn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6.xml"/><Relationship Id="rId3" Type="http://schemas.openxmlformats.org/officeDocument/2006/relationships/image" Target="../media/image18.pn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7.xml"/><Relationship Id="rId3" Type="http://schemas.openxmlformats.org/officeDocument/2006/relationships/image" Target="../media/image18.png"/><Relationship Id="rId4" Type="http://schemas.openxmlformats.org/officeDocument/2006/relationships/image" Target="../media/image1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8.xml"/><Relationship Id="rId3" Type="http://schemas.openxmlformats.org/officeDocument/2006/relationships/image" Target="../media/image1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9.xml"/><Relationship Id="rId3" Type="http://schemas.openxmlformats.org/officeDocument/2006/relationships/image" Target="../media/image21.png"/><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jpg"/><Relationship Id="rId4" Type="http://schemas.openxmlformats.org/officeDocument/2006/relationships/image" Target="../media/image6.png"/><Relationship Id="rId5"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0.xml"/><Relationship Id="rId3" Type="http://schemas.openxmlformats.org/officeDocument/2006/relationships/image" Target="../media/image1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1.xml"/><Relationship Id="rId3" Type="http://schemas.openxmlformats.org/officeDocument/2006/relationships/image" Target="../media/image1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1.jpg"/><Relationship Id="rId4" Type="http://schemas.openxmlformats.org/officeDocument/2006/relationships/hyperlink" Target="https://kddcup24.github.io/pages/keynotes.html" TargetMode="External"/><Relationship Id="rId5" Type="http://schemas.openxmlformats.org/officeDocument/2006/relationships/image" Target="../media/image29.png"/><Relationship Id="rId6" Type="http://schemas.openxmlformats.org/officeDocument/2006/relationships/image" Target="../media/image28.png"/><Relationship Id="rId7"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4.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11.jpg"/><Relationship Id="rId5" Type="http://schemas.openxmlformats.org/officeDocument/2006/relationships/image" Target="../media/image2.png"/><Relationship Id="rId6"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jpg"/><Relationship Id="rId4" Type="http://schemas.openxmlformats.org/officeDocument/2006/relationships/hyperlink" Target="https://l.workplace.com/l.php?u=https%3A%2F%2Farxiv.org%2Fabs%2F2406.04744&amp;h=AT0zn0l-tP5xixuKiDfOGMGInHVXR2jD2XdLNL5RZIk65Wqq6QGxTVCdq6UcCjb-XL4C-ollQPaDc-j5YGoZDdZOVDGenYp7Gv_VpDLixsvBmVkw9iYsCqmfldypI347DErEnsRUcensdNpwf8QV9NaSlf-KYppSPup9Qgv5_o1rBYW1Xg&amp;__tn__=-UK-R&amp;c%5B0%5D=AT2vuMQ-CUgo6cQ-GDdC_iIzYJBKCXsILK--QLtZzmX1YFy2s10JaCTy_rzTbPDfb_olatqfIXc7cJ6UUGAZP3yUhOdyKxXNTyt_ua-ITxRSGk5rygpcEayw7LUYXVYCFDyRV_kuDj37vbkfa9IWTxMyn1j7j0hZFKr-la0_qH0tq8kF-q4IaFznBfpPc2FLIWG7ER5CUKs6kCAwSCwv_gxmPKbPlB_cVhygbVi4740VqHFW" TargetMode="External"/><Relationship Id="rId5" Type="http://schemas.openxmlformats.org/officeDocument/2006/relationships/hyperlink" Target="https://l.workplace.com/l.php?u=https%3A%2F%2Fhuggingface.co%2Fpapers%3Fdate%3D2024-06-10&amp;h=AT09roFbxakXlG2phzl1r6Xx_wF0bHhkz7JBFfIcqZKBd2nMULujSYetVhgXs7EMLBs0DTZGM9i_h_em5wyFAen6Y-CXvpm3yNNC24OnV3Zg2mMIbAufAVYt4pLZ7PoPCotLemUugDe7maJhUH0LcOEH4El5UXxnTzn8v5uMnt1z1b-siA&amp;__tn__=-UK-R&amp;c%5B0%5D=AT2vuMQ-CUgo6cQ-GDdC_iIzYJBKCXsILK--QLtZzmX1YFy2s10JaCTy_rzTbPDfb_olatqfIXc7cJ6UUGAZP3yUhOdyKxXNTyt_ua-ITxRSGk5rygpcEayw7LUYXVYCFDyRV_kuDj37vbkfa9IWTxMyn1j7j0hZFKr-la0_qH0tq8kF-q4IaFznBfpPc2FLIWG7ER5CUKs6kCAwSCwv_gxmPKbPlB_cVhygbVi4740VqHFW" TargetMode="External"/><Relationship Id="rId6" Type="http://schemas.openxmlformats.org/officeDocument/2006/relationships/image" Target="../media/image8.png"/><Relationship Id="rId7"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jpg"/><Relationship Id="rId4" Type="http://schemas.openxmlformats.org/officeDocument/2006/relationships/image" Target="../media/image2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32"/>
          <p:cNvSpPr txBox="1"/>
          <p:nvPr/>
        </p:nvSpPr>
        <p:spPr>
          <a:xfrm>
            <a:off x="666150" y="451600"/>
            <a:ext cx="8131200" cy="623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5400"/>
              <a:buFont typeface="Arial"/>
              <a:buNone/>
            </a:pPr>
            <a:r>
              <a:rPr b="1" i="0" lang="en" sz="3600" u="none" cap="none" strike="noStrike">
                <a:solidFill>
                  <a:srgbClr val="2C3D8F"/>
                </a:solidFill>
                <a:latin typeface="Arial"/>
                <a:ea typeface="Arial"/>
                <a:cs typeface="Arial"/>
                <a:sym typeface="Arial"/>
              </a:rPr>
              <a:t>CRAG Workshop </a:t>
            </a:r>
            <a:r>
              <a:rPr b="1" lang="en" sz="3600">
                <a:solidFill>
                  <a:srgbClr val="2C3D8F"/>
                </a:solidFill>
              </a:rPr>
              <a:t>Opening Remarks</a:t>
            </a:r>
            <a:r>
              <a:rPr b="1" i="0" lang="en" sz="3600" u="none" cap="none" strike="noStrike">
                <a:solidFill>
                  <a:srgbClr val="2C3D8F"/>
                </a:solidFill>
                <a:latin typeface="Arial"/>
                <a:ea typeface="Arial"/>
                <a:cs typeface="Arial"/>
                <a:sym typeface="Arial"/>
              </a:rPr>
              <a:t> </a:t>
            </a:r>
            <a:endParaRPr sz="1100"/>
          </a:p>
        </p:txBody>
      </p:sp>
      <p:sp>
        <p:nvSpPr>
          <p:cNvPr id="102" name="Google Shape;102;p32"/>
          <p:cNvSpPr txBox="1"/>
          <p:nvPr/>
        </p:nvSpPr>
        <p:spPr>
          <a:xfrm>
            <a:off x="726675" y="2234200"/>
            <a:ext cx="6017100" cy="9003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1" i="1" lang="en" sz="1800" u="none" cap="none" strike="noStrike">
                <a:solidFill>
                  <a:srgbClr val="5B5B5B"/>
                </a:solidFill>
                <a:latin typeface="Arial"/>
                <a:ea typeface="Arial"/>
                <a:cs typeface="Arial"/>
                <a:sym typeface="Arial"/>
              </a:rPr>
              <a:t>Xiao Yang, Meta Reality Lab </a:t>
            </a:r>
            <a:endParaRPr b="1" i="1" sz="1800" u="none" cap="none" strike="noStrike">
              <a:solidFill>
                <a:srgbClr val="5B5B5B"/>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1" lang="en" sz="1800" u="none" cap="none" strike="noStrike">
                <a:solidFill>
                  <a:srgbClr val="5B5B5B"/>
                </a:solidFill>
                <a:latin typeface="Arial"/>
                <a:ea typeface="Arial"/>
                <a:cs typeface="Arial"/>
                <a:sym typeface="Arial"/>
              </a:rPr>
              <a:t>Scott Yih</a:t>
            </a:r>
            <a:r>
              <a:rPr b="1" i="1" lang="en" sz="1800">
                <a:solidFill>
                  <a:srgbClr val="5B5B5B"/>
                </a:solidFill>
              </a:rPr>
              <a:t>, Meta Fundamental AI Research (FAIR)</a:t>
            </a:r>
            <a:endParaRPr sz="1100"/>
          </a:p>
          <a:p>
            <a:pPr indent="0" lvl="0" marL="0" marR="0" rtl="0" algn="l">
              <a:lnSpc>
                <a:spcPct val="100000"/>
              </a:lnSpc>
              <a:spcBef>
                <a:spcPts val="0"/>
              </a:spcBef>
              <a:spcAft>
                <a:spcPts val="0"/>
              </a:spcAft>
              <a:buClr>
                <a:srgbClr val="000000"/>
              </a:buClr>
              <a:buSzPts val="1800"/>
              <a:buFont typeface="Arial"/>
              <a:buNone/>
            </a:pPr>
            <a:r>
              <a:rPr b="1" i="1" lang="en" sz="1800" u="none" cap="none" strike="noStrike">
                <a:solidFill>
                  <a:srgbClr val="5B5B5B"/>
                </a:solidFill>
              </a:rPr>
              <a:t>Aug 27 2024</a:t>
            </a:r>
            <a:endParaRPr b="1" i="0" sz="1800" u="none" cap="none" strike="noStrike">
              <a:solidFill>
                <a:srgbClr val="5B5B5B"/>
              </a:solidFill>
            </a:endParaRPr>
          </a:p>
        </p:txBody>
      </p:sp>
      <p:pic>
        <p:nvPicPr>
          <p:cNvPr id="103" name="Google Shape;103;p32"/>
          <p:cNvPicPr preferRelativeResize="0"/>
          <p:nvPr/>
        </p:nvPicPr>
        <p:blipFill rotWithShape="1">
          <a:blip r:embed="rId3">
            <a:alphaModFix/>
          </a:blip>
          <a:srcRect b="0" l="0" r="0" t="0"/>
          <a:stretch/>
        </p:blipFill>
        <p:spPr>
          <a:xfrm>
            <a:off x="0" y="3081749"/>
            <a:ext cx="9144000" cy="2061751"/>
          </a:xfrm>
          <a:prstGeom prst="rect">
            <a:avLst/>
          </a:prstGeom>
          <a:noFill/>
          <a:ln>
            <a:noFill/>
          </a:ln>
        </p:spPr>
      </p:pic>
      <p:pic>
        <p:nvPicPr>
          <p:cNvPr id="104" name="Google Shape;104;p32"/>
          <p:cNvPicPr preferRelativeResize="0"/>
          <p:nvPr/>
        </p:nvPicPr>
        <p:blipFill>
          <a:blip r:embed="rId4">
            <a:alphaModFix/>
          </a:blip>
          <a:stretch>
            <a:fillRect/>
          </a:stretch>
        </p:blipFill>
        <p:spPr>
          <a:xfrm>
            <a:off x="6743775" y="1145100"/>
            <a:ext cx="1805386" cy="623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41"/>
          <p:cNvSpPr txBox="1"/>
          <p:nvPr/>
        </p:nvSpPr>
        <p:spPr>
          <a:xfrm>
            <a:off x="311700" y="410000"/>
            <a:ext cx="8520600" cy="60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2600">
                <a:solidFill>
                  <a:srgbClr val="FF9900"/>
                </a:solidFill>
              </a:rPr>
              <a:t>Rich</a:t>
            </a:r>
            <a:r>
              <a:rPr b="1" i="1" lang="en" sz="2600">
                <a:solidFill>
                  <a:srgbClr val="E69138"/>
                </a:solidFill>
              </a:rPr>
              <a:t> </a:t>
            </a:r>
            <a:r>
              <a:rPr b="1" i="1" lang="en" sz="2600">
                <a:solidFill>
                  <a:srgbClr val="2C3D8F"/>
                </a:solidFill>
              </a:rPr>
              <a:t>and </a:t>
            </a:r>
            <a:r>
              <a:rPr b="1" i="1" lang="en" sz="2600">
                <a:solidFill>
                  <a:srgbClr val="FF9900"/>
                </a:solidFill>
              </a:rPr>
              <a:t>Insightful</a:t>
            </a:r>
            <a:r>
              <a:rPr b="1" i="1" lang="en" sz="2600">
                <a:solidFill>
                  <a:srgbClr val="2C3D8F"/>
                </a:solidFill>
              </a:rPr>
              <a:t> Question-answering Set</a:t>
            </a:r>
            <a:endParaRPr b="1" i="1" sz="2600">
              <a:solidFill>
                <a:srgbClr val="2C3D8F"/>
              </a:solidFill>
            </a:endParaRPr>
          </a:p>
          <a:p>
            <a:pPr indent="0" lvl="0" marL="0" rtl="0" algn="l">
              <a:spcBef>
                <a:spcPts val="0"/>
              </a:spcBef>
              <a:spcAft>
                <a:spcPts val="0"/>
              </a:spcAft>
              <a:buNone/>
            </a:pPr>
            <a:r>
              <a:t/>
            </a:r>
            <a:endParaRPr b="1" i="1" sz="2800">
              <a:solidFill>
                <a:srgbClr val="FF9900"/>
              </a:solidFill>
              <a:latin typeface="Optimistic Display"/>
              <a:ea typeface="Optimistic Display"/>
              <a:cs typeface="Optimistic Display"/>
              <a:sym typeface="Optimistic Display"/>
            </a:endParaRPr>
          </a:p>
        </p:txBody>
      </p:sp>
      <p:sp>
        <p:nvSpPr>
          <p:cNvPr id="214" name="Google Shape;214;p41"/>
          <p:cNvSpPr txBox="1"/>
          <p:nvPr/>
        </p:nvSpPr>
        <p:spPr>
          <a:xfrm>
            <a:off x="323850" y="1359700"/>
            <a:ext cx="4270500" cy="22743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Char char="●"/>
            </a:pPr>
            <a:r>
              <a:rPr lang="en"/>
              <a:t>4400+ QA pairs from 5 domains (Finance, Sports, Music, Movie, Encyclopedia)</a:t>
            </a:r>
            <a:endParaRPr/>
          </a:p>
          <a:p>
            <a:pPr indent="-317500" lvl="0" marL="457200" rtl="0" algn="l">
              <a:lnSpc>
                <a:spcPct val="115000"/>
              </a:lnSpc>
              <a:spcBef>
                <a:spcPts val="0"/>
              </a:spcBef>
              <a:spcAft>
                <a:spcPts val="0"/>
              </a:spcAft>
              <a:buSzPts val="1400"/>
              <a:buChar char="●"/>
            </a:pPr>
            <a:r>
              <a:rPr lang="en"/>
              <a:t>Questions for </a:t>
            </a:r>
            <a:r>
              <a:rPr i="1" lang="en"/>
              <a:t>static</a:t>
            </a:r>
            <a:r>
              <a:rPr lang="en"/>
              <a:t>, </a:t>
            </a:r>
            <a:r>
              <a:rPr i="1" lang="en"/>
              <a:t>slow-changing</a:t>
            </a:r>
            <a:r>
              <a:rPr lang="en"/>
              <a:t>, </a:t>
            </a:r>
            <a:r>
              <a:rPr i="1" lang="en"/>
              <a:t>fast-changing</a:t>
            </a:r>
            <a:r>
              <a:rPr lang="en"/>
              <a:t>, and </a:t>
            </a:r>
            <a:r>
              <a:rPr i="1" lang="en"/>
              <a:t>real-time</a:t>
            </a:r>
            <a:r>
              <a:rPr lang="en"/>
              <a:t> information</a:t>
            </a:r>
            <a:endParaRPr/>
          </a:p>
          <a:p>
            <a:pPr indent="-317500" lvl="0" marL="457200" rtl="0" algn="l">
              <a:lnSpc>
                <a:spcPct val="115000"/>
              </a:lnSpc>
              <a:spcBef>
                <a:spcPts val="0"/>
              </a:spcBef>
              <a:spcAft>
                <a:spcPts val="0"/>
              </a:spcAft>
              <a:buSzPts val="1400"/>
              <a:buChar char="●"/>
            </a:pPr>
            <a:r>
              <a:rPr lang="en"/>
              <a:t>Questions for </a:t>
            </a:r>
            <a:r>
              <a:rPr i="1" lang="en"/>
              <a:t>head, torso,</a:t>
            </a:r>
            <a:r>
              <a:rPr lang="en"/>
              <a:t> and </a:t>
            </a:r>
            <a:r>
              <a:rPr i="1" lang="en"/>
              <a:t>tail</a:t>
            </a:r>
            <a:r>
              <a:rPr lang="en"/>
              <a:t> entities</a:t>
            </a:r>
            <a:endParaRPr/>
          </a:p>
          <a:p>
            <a:pPr indent="-317500" lvl="0" marL="457200" rtl="0" algn="l">
              <a:lnSpc>
                <a:spcPct val="115000"/>
              </a:lnSpc>
              <a:spcBef>
                <a:spcPts val="0"/>
              </a:spcBef>
              <a:spcAft>
                <a:spcPts val="0"/>
              </a:spcAft>
              <a:buSzPts val="1400"/>
              <a:buChar char="●"/>
            </a:pPr>
            <a:r>
              <a:rPr i="1" lang="en"/>
              <a:t>Simple-fact</a:t>
            </a:r>
            <a:r>
              <a:rPr lang="en"/>
              <a:t> questions and </a:t>
            </a:r>
            <a:r>
              <a:rPr i="1" lang="en"/>
              <a:t>complex</a:t>
            </a:r>
            <a:r>
              <a:rPr lang="en"/>
              <a:t> questions</a:t>
            </a:r>
            <a:endParaRPr/>
          </a:p>
        </p:txBody>
      </p:sp>
      <p:graphicFrame>
        <p:nvGraphicFramePr>
          <p:cNvPr id="215" name="Google Shape;215;p41"/>
          <p:cNvGraphicFramePr/>
          <p:nvPr/>
        </p:nvGraphicFramePr>
        <p:xfrm>
          <a:off x="450538" y="3587100"/>
          <a:ext cx="3000000" cy="3000000"/>
        </p:xfrm>
        <a:graphic>
          <a:graphicData uri="http://schemas.openxmlformats.org/drawingml/2006/table">
            <a:tbl>
              <a:tblPr>
                <a:noFill/>
                <a:tableStyleId>{A074D765-D9A7-4125-800C-C58262E8F0D3}</a:tableStyleId>
              </a:tblPr>
              <a:tblGrid>
                <a:gridCol w="931300"/>
                <a:gridCol w="931300"/>
                <a:gridCol w="931300"/>
                <a:gridCol w="811075"/>
                <a:gridCol w="1051525"/>
                <a:gridCol w="1010825"/>
                <a:gridCol w="851775"/>
                <a:gridCol w="931300"/>
                <a:gridCol w="931300"/>
              </a:tblGrid>
              <a:tr h="512800">
                <a:tc>
                  <a:txBody>
                    <a:bodyPr/>
                    <a:lstStyle/>
                    <a:p>
                      <a:pPr indent="0" lvl="0" marL="0" rtl="0" algn="ctr">
                        <a:spcBef>
                          <a:spcPts val="0"/>
                        </a:spcBef>
                        <a:spcAft>
                          <a:spcPts val="0"/>
                        </a:spcAft>
                        <a:buNone/>
                      </a:pPr>
                      <a:r>
                        <a:rPr b="1" lang="en" sz="1100"/>
                        <a:t>Total</a:t>
                      </a:r>
                      <a:endParaRPr b="1" sz="1100"/>
                    </a:p>
                  </a:txBody>
                  <a:tcPr marT="91425" marB="91425" marR="91425" marL="91425" anchor="ctr">
                    <a:solidFill>
                      <a:srgbClr val="D9D9D9"/>
                    </a:solidFill>
                  </a:tcPr>
                </a:tc>
                <a:tc>
                  <a:txBody>
                    <a:bodyPr/>
                    <a:lstStyle/>
                    <a:p>
                      <a:pPr indent="0" lvl="0" marL="0" rtl="0" algn="ctr">
                        <a:spcBef>
                          <a:spcPts val="0"/>
                        </a:spcBef>
                        <a:spcAft>
                          <a:spcPts val="0"/>
                        </a:spcAft>
                        <a:buNone/>
                      </a:pPr>
                      <a:r>
                        <a:rPr b="1" lang="en" sz="1100"/>
                        <a:t>Simple</a:t>
                      </a:r>
                      <a:endParaRPr b="1" sz="1100"/>
                    </a:p>
                  </a:txBody>
                  <a:tcPr marT="91425" marB="91425" marR="91425" marL="91425" anchor="ctr">
                    <a:solidFill>
                      <a:srgbClr val="D9D9D9"/>
                    </a:solidFill>
                  </a:tcPr>
                </a:tc>
                <a:tc>
                  <a:txBody>
                    <a:bodyPr/>
                    <a:lstStyle/>
                    <a:p>
                      <a:pPr indent="0" lvl="0" marL="0" rtl="0" algn="ctr">
                        <a:spcBef>
                          <a:spcPts val="0"/>
                        </a:spcBef>
                        <a:spcAft>
                          <a:spcPts val="0"/>
                        </a:spcAft>
                        <a:buNone/>
                      </a:pPr>
                      <a:r>
                        <a:rPr b="1" lang="en" sz="1100"/>
                        <a:t>Simple w. Cond</a:t>
                      </a:r>
                      <a:endParaRPr b="1" sz="1100"/>
                    </a:p>
                  </a:txBody>
                  <a:tcPr marT="91425" marB="91425" marR="91425" marL="91425" anchor="ctr">
                    <a:solidFill>
                      <a:srgbClr val="D9D9D9"/>
                    </a:solidFill>
                  </a:tcPr>
                </a:tc>
                <a:tc>
                  <a:txBody>
                    <a:bodyPr/>
                    <a:lstStyle/>
                    <a:p>
                      <a:pPr indent="0" lvl="0" marL="0" rtl="0" algn="ctr">
                        <a:spcBef>
                          <a:spcPts val="0"/>
                        </a:spcBef>
                        <a:spcAft>
                          <a:spcPts val="0"/>
                        </a:spcAft>
                        <a:buNone/>
                      </a:pPr>
                      <a:r>
                        <a:rPr b="1" lang="en" sz="1100"/>
                        <a:t>Set</a:t>
                      </a:r>
                      <a:endParaRPr b="1" sz="1100"/>
                    </a:p>
                  </a:txBody>
                  <a:tcPr marT="91425" marB="91425" marR="91425" marL="91425" anchor="ctr">
                    <a:solidFill>
                      <a:srgbClr val="D9D9D9"/>
                    </a:solidFill>
                  </a:tcPr>
                </a:tc>
                <a:tc>
                  <a:txBody>
                    <a:bodyPr/>
                    <a:lstStyle/>
                    <a:p>
                      <a:pPr indent="0" lvl="0" marL="0" rtl="0" algn="ctr">
                        <a:spcBef>
                          <a:spcPts val="0"/>
                        </a:spcBef>
                        <a:spcAft>
                          <a:spcPts val="0"/>
                        </a:spcAft>
                        <a:buNone/>
                      </a:pPr>
                      <a:r>
                        <a:rPr b="1" lang="en" sz="1100"/>
                        <a:t>Comparison</a:t>
                      </a:r>
                      <a:endParaRPr b="1" sz="1100"/>
                    </a:p>
                  </a:txBody>
                  <a:tcPr marT="91425" marB="91425" marR="91425" marL="91425" anchor="ctr">
                    <a:solidFill>
                      <a:srgbClr val="D9D9D9"/>
                    </a:solidFill>
                  </a:tcPr>
                </a:tc>
                <a:tc>
                  <a:txBody>
                    <a:bodyPr/>
                    <a:lstStyle/>
                    <a:p>
                      <a:pPr indent="0" lvl="0" marL="0" rtl="0" algn="ctr">
                        <a:spcBef>
                          <a:spcPts val="0"/>
                        </a:spcBef>
                        <a:spcAft>
                          <a:spcPts val="0"/>
                        </a:spcAft>
                        <a:buNone/>
                      </a:pPr>
                      <a:r>
                        <a:rPr b="1" lang="en" sz="1100"/>
                        <a:t>Aggregation</a:t>
                      </a:r>
                      <a:endParaRPr b="1" sz="1100"/>
                    </a:p>
                  </a:txBody>
                  <a:tcPr marT="91425" marB="91425" marR="91425" marL="91425" anchor="ctr">
                    <a:solidFill>
                      <a:srgbClr val="D9D9D9"/>
                    </a:solidFill>
                  </a:tcPr>
                </a:tc>
                <a:tc>
                  <a:txBody>
                    <a:bodyPr/>
                    <a:lstStyle/>
                    <a:p>
                      <a:pPr indent="0" lvl="0" marL="0" rtl="0" algn="ctr">
                        <a:spcBef>
                          <a:spcPts val="0"/>
                        </a:spcBef>
                        <a:spcAft>
                          <a:spcPts val="0"/>
                        </a:spcAft>
                        <a:buNone/>
                      </a:pPr>
                      <a:r>
                        <a:rPr b="1" lang="en" sz="1100"/>
                        <a:t>Multi-hop</a:t>
                      </a:r>
                      <a:endParaRPr b="1" sz="1100"/>
                    </a:p>
                  </a:txBody>
                  <a:tcPr marT="91425" marB="91425" marR="91425" marL="91425" anchor="ctr">
                    <a:solidFill>
                      <a:srgbClr val="D9D9D9"/>
                    </a:solidFill>
                  </a:tcPr>
                </a:tc>
                <a:tc>
                  <a:txBody>
                    <a:bodyPr/>
                    <a:lstStyle/>
                    <a:p>
                      <a:pPr indent="0" lvl="0" marL="0" rtl="0" algn="ctr">
                        <a:spcBef>
                          <a:spcPts val="0"/>
                        </a:spcBef>
                        <a:spcAft>
                          <a:spcPts val="0"/>
                        </a:spcAft>
                        <a:buNone/>
                      </a:pPr>
                      <a:r>
                        <a:rPr b="1" lang="en" sz="1100"/>
                        <a:t>Post-</a:t>
                      </a:r>
                      <a:endParaRPr b="1" sz="1100"/>
                    </a:p>
                    <a:p>
                      <a:pPr indent="0" lvl="0" marL="0" rtl="0" algn="ctr">
                        <a:spcBef>
                          <a:spcPts val="0"/>
                        </a:spcBef>
                        <a:spcAft>
                          <a:spcPts val="0"/>
                        </a:spcAft>
                        <a:buNone/>
                      </a:pPr>
                      <a:r>
                        <a:rPr b="1" lang="en" sz="1100"/>
                        <a:t>processing</a:t>
                      </a:r>
                      <a:endParaRPr b="1" sz="1100"/>
                    </a:p>
                  </a:txBody>
                  <a:tcPr marT="91425" marB="91425" marR="91425" marL="91425" anchor="ctr">
                    <a:solidFill>
                      <a:srgbClr val="D9D9D9"/>
                    </a:solidFill>
                  </a:tcPr>
                </a:tc>
                <a:tc>
                  <a:txBody>
                    <a:bodyPr/>
                    <a:lstStyle/>
                    <a:p>
                      <a:pPr indent="0" lvl="0" marL="0" rtl="0" algn="ctr">
                        <a:spcBef>
                          <a:spcPts val="0"/>
                        </a:spcBef>
                        <a:spcAft>
                          <a:spcPts val="0"/>
                        </a:spcAft>
                        <a:buNone/>
                      </a:pPr>
                      <a:r>
                        <a:rPr b="1" lang="en" sz="1100"/>
                        <a:t>False Premise</a:t>
                      </a:r>
                      <a:endParaRPr b="1" sz="1100"/>
                    </a:p>
                  </a:txBody>
                  <a:tcPr marT="91425" marB="91425" marR="91425" marL="91425" anchor="ctr">
                    <a:solidFill>
                      <a:srgbClr val="D9D9D9"/>
                    </a:solidFill>
                  </a:tcPr>
                </a:tc>
              </a:tr>
              <a:tr h="377075">
                <a:tc>
                  <a:txBody>
                    <a:bodyPr/>
                    <a:lstStyle/>
                    <a:p>
                      <a:pPr indent="0" lvl="0" marL="0" rtl="0" algn="ctr">
                        <a:spcBef>
                          <a:spcPts val="0"/>
                        </a:spcBef>
                        <a:spcAft>
                          <a:spcPts val="0"/>
                        </a:spcAft>
                        <a:buNone/>
                      </a:pPr>
                      <a:r>
                        <a:rPr lang="en" sz="1100"/>
                        <a:t>4409</a:t>
                      </a:r>
                      <a:endParaRPr sz="1100"/>
                    </a:p>
                  </a:txBody>
                  <a:tcPr marT="91425" marB="91425" marR="91425" marL="91425"/>
                </a:tc>
                <a:tc>
                  <a:txBody>
                    <a:bodyPr/>
                    <a:lstStyle/>
                    <a:p>
                      <a:pPr indent="0" lvl="0" marL="0" rtl="0" algn="ctr">
                        <a:spcBef>
                          <a:spcPts val="0"/>
                        </a:spcBef>
                        <a:spcAft>
                          <a:spcPts val="0"/>
                        </a:spcAft>
                        <a:buNone/>
                      </a:pPr>
                      <a:r>
                        <a:rPr lang="en" sz="1100"/>
                        <a:t>1205</a:t>
                      </a:r>
                      <a:endParaRPr sz="1100"/>
                    </a:p>
                  </a:txBody>
                  <a:tcPr marT="91425" marB="91425" marR="91425" marL="91425"/>
                </a:tc>
                <a:tc>
                  <a:txBody>
                    <a:bodyPr/>
                    <a:lstStyle/>
                    <a:p>
                      <a:pPr indent="0" lvl="0" marL="0" rtl="0" algn="ctr">
                        <a:spcBef>
                          <a:spcPts val="0"/>
                        </a:spcBef>
                        <a:spcAft>
                          <a:spcPts val="0"/>
                        </a:spcAft>
                        <a:buNone/>
                      </a:pPr>
                      <a:r>
                        <a:rPr lang="en" sz="1100"/>
                        <a:t>689</a:t>
                      </a:r>
                      <a:endParaRPr sz="1100"/>
                    </a:p>
                  </a:txBody>
                  <a:tcPr marT="91425" marB="91425" marR="91425" marL="91425"/>
                </a:tc>
                <a:tc>
                  <a:txBody>
                    <a:bodyPr/>
                    <a:lstStyle/>
                    <a:p>
                      <a:pPr indent="0" lvl="0" marL="0" rtl="0" algn="ctr">
                        <a:spcBef>
                          <a:spcPts val="0"/>
                        </a:spcBef>
                        <a:spcAft>
                          <a:spcPts val="0"/>
                        </a:spcAft>
                        <a:buNone/>
                      </a:pPr>
                      <a:r>
                        <a:rPr lang="en" sz="1100"/>
                        <a:t>403</a:t>
                      </a:r>
                      <a:endParaRPr sz="1100"/>
                    </a:p>
                  </a:txBody>
                  <a:tcPr marT="91425" marB="91425" marR="91425" marL="91425"/>
                </a:tc>
                <a:tc>
                  <a:txBody>
                    <a:bodyPr/>
                    <a:lstStyle/>
                    <a:p>
                      <a:pPr indent="0" lvl="0" marL="0" rtl="0" algn="ctr">
                        <a:spcBef>
                          <a:spcPts val="0"/>
                        </a:spcBef>
                        <a:spcAft>
                          <a:spcPts val="0"/>
                        </a:spcAft>
                        <a:buNone/>
                      </a:pPr>
                      <a:r>
                        <a:rPr lang="en" sz="1100"/>
                        <a:t>546</a:t>
                      </a:r>
                      <a:endParaRPr sz="1100"/>
                    </a:p>
                  </a:txBody>
                  <a:tcPr marT="91425" marB="91425" marR="91425" marL="91425"/>
                </a:tc>
                <a:tc>
                  <a:txBody>
                    <a:bodyPr/>
                    <a:lstStyle/>
                    <a:p>
                      <a:pPr indent="0" lvl="0" marL="0" rtl="0" algn="ctr">
                        <a:spcBef>
                          <a:spcPts val="0"/>
                        </a:spcBef>
                        <a:spcAft>
                          <a:spcPts val="0"/>
                        </a:spcAft>
                        <a:buNone/>
                      </a:pPr>
                      <a:r>
                        <a:rPr lang="en" sz="1100"/>
                        <a:t>489</a:t>
                      </a:r>
                      <a:endParaRPr sz="1100"/>
                    </a:p>
                  </a:txBody>
                  <a:tcPr marT="91425" marB="91425" marR="91425" marL="91425"/>
                </a:tc>
                <a:tc>
                  <a:txBody>
                    <a:bodyPr/>
                    <a:lstStyle/>
                    <a:p>
                      <a:pPr indent="0" lvl="0" marL="0" rtl="0" algn="ctr">
                        <a:spcBef>
                          <a:spcPts val="0"/>
                        </a:spcBef>
                        <a:spcAft>
                          <a:spcPts val="0"/>
                        </a:spcAft>
                        <a:buNone/>
                      </a:pPr>
                      <a:r>
                        <a:rPr lang="en" sz="1100"/>
                        <a:t>382</a:t>
                      </a:r>
                      <a:endParaRPr sz="1100"/>
                    </a:p>
                  </a:txBody>
                  <a:tcPr marT="91425" marB="91425" marR="91425" marL="91425"/>
                </a:tc>
                <a:tc>
                  <a:txBody>
                    <a:bodyPr/>
                    <a:lstStyle/>
                    <a:p>
                      <a:pPr indent="0" lvl="0" marL="0" rtl="0" algn="ctr">
                        <a:spcBef>
                          <a:spcPts val="0"/>
                        </a:spcBef>
                        <a:spcAft>
                          <a:spcPts val="0"/>
                        </a:spcAft>
                        <a:buNone/>
                      </a:pPr>
                      <a:r>
                        <a:rPr lang="en" sz="1100"/>
                        <a:t>180</a:t>
                      </a:r>
                      <a:endParaRPr sz="1100"/>
                    </a:p>
                  </a:txBody>
                  <a:tcPr marT="91425" marB="91425" marR="91425" marL="91425"/>
                </a:tc>
                <a:tc>
                  <a:txBody>
                    <a:bodyPr/>
                    <a:lstStyle/>
                    <a:p>
                      <a:pPr indent="0" lvl="0" marL="0" rtl="0" algn="ctr">
                        <a:spcBef>
                          <a:spcPts val="0"/>
                        </a:spcBef>
                        <a:spcAft>
                          <a:spcPts val="0"/>
                        </a:spcAft>
                        <a:buNone/>
                      </a:pPr>
                      <a:r>
                        <a:rPr lang="en" sz="1100"/>
                        <a:t>525</a:t>
                      </a:r>
                      <a:endParaRPr sz="1100"/>
                    </a:p>
                  </a:txBody>
                  <a:tcPr marT="91425" marB="91425" marR="91425" marL="91425"/>
                </a:tc>
              </a:tr>
            </a:tbl>
          </a:graphicData>
        </a:graphic>
      </p:graphicFrame>
      <p:pic>
        <p:nvPicPr>
          <p:cNvPr id="216" name="Google Shape;216;p41"/>
          <p:cNvPicPr preferRelativeResize="0"/>
          <p:nvPr/>
        </p:nvPicPr>
        <p:blipFill>
          <a:blip r:embed="rId3">
            <a:alphaModFix/>
          </a:blip>
          <a:stretch>
            <a:fillRect/>
          </a:stretch>
        </p:blipFill>
        <p:spPr>
          <a:xfrm>
            <a:off x="4746750" y="1094000"/>
            <a:ext cx="3982270" cy="2468349"/>
          </a:xfrm>
          <a:prstGeom prst="rect">
            <a:avLst/>
          </a:prstGeom>
          <a:noFill/>
          <a:ln>
            <a:noFill/>
          </a:ln>
        </p:spPr>
      </p:pic>
      <p:sp>
        <p:nvSpPr>
          <p:cNvPr id="217" name="Google Shape;217;p41"/>
          <p:cNvSpPr txBox="1"/>
          <p:nvPr/>
        </p:nvSpPr>
        <p:spPr>
          <a:xfrm>
            <a:off x="6674027" y="1683816"/>
            <a:ext cx="4221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solidFill>
                  <a:srgbClr val="FFFFFF"/>
                </a:solidFill>
                <a:latin typeface="Roboto"/>
                <a:ea typeface="Roboto"/>
                <a:cs typeface="Roboto"/>
                <a:sym typeface="Roboto"/>
              </a:rPr>
              <a:t>204</a:t>
            </a:r>
            <a:endParaRPr sz="700">
              <a:solidFill>
                <a:srgbClr val="FFFFFF"/>
              </a:solidFill>
              <a:latin typeface="Roboto"/>
              <a:ea typeface="Roboto"/>
              <a:cs typeface="Roboto"/>
              <a:sym typeface="Roboto"/>
            </a:endParaRPr>
          </a:p>
        </p:txBody>
      </p:sp>
      <p:sp>
        <p:nvSpPr>
          <p:cNvPr id="218" name="Google Shape;218;p41"/>
          <p:cNvSpPr txBox="1"/>
          <p:nvPr/>
        </p:nvSpPr>
        <p:spPr>
          <a:xfrm>
            <a:off x="5683427" y="2003789"/>
            <a:ext cx="4221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solidFill>
                  <a:srgbClr val="FFFFFF"/>
                </a:solidFill>
                <a:latin typeface="Roboto"/>
                <a:ea typeface="Roboto"/>
                <a:cs typeface="Roboto"/>
                <a:sym typeface="Roboto"/>
              </a:rPr>
              <a:t>275</a:t>
            </a:r>
            <a:endParaRPr sz="700">
              <a:solidFill>
                <a:srgbClr val="FFFFFF"/>
              </a:solidFill>
              <a:latin typeface="Roboto"/>
              <a:ea typeface="Roboto"/>
              <a:cs typeface="Roboto"/>
              <a:sym typeface="Roboto"/>
            </a:endParaRPr>
          </a:p>
        </p:txBody>
      </p:sp>
      <p:pic>
        <p:nvPicPr>
          <p:cNvPr id="219" name="Google Shape;219;p41"/>
          <p:cNvPicPr preferRelativeResize="0"/>
          <p:nvPr/>
        </p:nvPicPr>
        <p:blipFill rotWithShape="1">
          <a:blip r:embed="rId4">
            <a:alphaModFix/>
          </a:blip>
          <a:srcRect b="19404" l="59196" r="2316" t="14862"/>
          <a:stretch/>
        </p:blipFill>
        <p:spPr>
          <a:xfrm>
            <a:off x="0" y="4674000"/>
            <a:ext cx="1219148" cy="469500"/>
          </a:xfrm>
          <a:prstGeom prst="rect">
            <a:avLst/>
          </a:prstGeom>
          <a:noFill/>
          <a:ln>
            <a:noFill/>
          </a:ln>
        </p:spPr>
      </p:pic>
      <p:sp>
        <p:nvSpPr>
          <p:cNvPr id="220" name="Google Shape;220;p41"/>
          <p:cNvSpPr txBox="1"/>
          <p:nvPr/>
        </p:nvSpPr>
        <p:spPr>
          <a:xfrm>
            <a:off x="6117869" y="1683816"/>
            <a:ext cx="4221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solidFill>
                  <a:srgbClr val="FFFFFF"/>
                </a:solidFill>
                <a:latin typeface="Roboto"/>
                <a:ea typeface="Roboto"/>
                <a:cs typeface="Roboto"/>
                <a:sym typeface="Roboto"/>
              </a:rPr>
              <a:t>434</a:t>
            </a:r>
            <a:endParaRPr sz="700">
              <a:solidFill>
                <a:srgbClr val="FFFFFF"/>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42"/>
          <p:cNvSpPr txBox="1"/>
          <p:nvPr/>
        </p:nvSpPr>
        <p:spPr>
          <a:xfrm>
            <a:off x="6117869" y="1760016"/>
            <a:ext cx="4221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solidFill>
                  <a:srgbClr val="FFFFFF"/>
                </a:solidFill>
                <a:latin typeface="Roboto"/>
                <a:ea typeface="Roboto"/>
                <a:cs typeface="Roboto"/>
                <a:sym typeface="Roboto"/>
              </a:rPr>
              <a:t>434</a:t>
            </a:r>
            <a:endParaRPr sz="700">
              <a:solidFill>
                <a:srgbClr val="FFFFFF"/>
              </a:solidFill>
              <a:latin typeface="Roboto"/>
              <a:ea typeface="Roboto"/>
              <a:cs typeface="Roboto"/>
              <a:sym typeface="Roboto"/>
            </a:endParaRPr>
          </a:p>
        </p:txBody>
      </p:sp>
      <p:sp>
        <p:nvSpPr>
          <p:cNvPr id="226" name="Google Shape;226;p42"/>
          <p:cNvSpPr txBox="1"/>
          <p:nvPr/>
        </p:nvSpPr>
        <p:spPr>
          <a:xfrm>
            <a:off x="6674027" y="1760016"/>
            <a:ext cx="4221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solidFill>
                  <a:srgbClr val="FFFFFF"/>
                </a:solidFill>
                <a:latin typeface="Roboto"/>
                <a:ea typeface="Roboto"/>
                <a:cs typeface="Roboto"/>
                <a:sym typeface="Roboto"/>
              </a:rPr>
              <a:t>204</a:t>
            </a:r>
            <a:endParaRPr sz="700">
              <a:solidFill>
                <a:srgbClr val="FFFFFF"/>
              </a:solidFill>
              <a:latin typeface="Roboto"/>
              <a:ea typeface="Roboto"/>
              <a:cs typeface="Roboto"/>
              <a:sym typeface="Roboto"/>
            </a:endParaRPr>
          </a:p>
        </p:txBody>
      </p:sp>
      <p:sp>
        <p:nvSpPr>
          <p:cNvPr id="227" name="Google Shape;227;p42"/>
          <p:cNvSpPr txBox="1"/>
          <p:nvPr/>
        </p:nvSpPr>
        <p:spPr>
          <a:xfrm>
            <a:off x="5683427" y="2079989"/>
            <a:ext cx="4221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solidFill>
                  <a:srgbClr val="FFFFFF"/>
                </a:solidFill>
                <a:latin typeface="Roboto"/>
                <a:ea typeface="Roboto"/>
                <a:cs typeface="Roboto"/>
                <a:sym typeface="Roboto"/>
              </a:rPr>
              <a:t>275</a:t>
            </a:r>
            <a:endParaRPr sz="700">
              <a:solidFill>
                <a:srgbClr val="FFFFFF"/>
              </a:solidFill>
              <a:latin typeface="Roboto"/>
              <a:ea typeface="Roboto"/>
              <a:cs typeface="Roboto"/>
              <a:sym typeface="Roboto"/>
            </a:endParaRPr>
          </a:p>
        </p:txBody>
      </p:sp>
      <p:pic>
        <p:nvPicPr>
          <p:cNvPr id="228" name="Google Shape;228;p42"/>
          <p:cNvPicPr preferRelativeResize="0"/>
          <p:nvPr/>
        </p:nvPicPr>
        <p:blipFill rotWithShape="1">
          <a:blip r:embed="rId3">
            <a:alphaModFix/>
          </a:blip>
          <a:srcRect b="19404" l="59196" r="2316" t="14862"/>
          <a:stretch/>
        </p:blipFill>
        <p:spPr>
          <a:xfrm>
            <a:off x="0" y="4674000"/>
            <a:ext cx="1219148" cy="469500"/>
          </a:xfrm>
          <a:prstGeom prst="rect">
            <a:avLst/>
          </a:prstGeom>
          <a:noFill/>
          <a:ln>
            <a:noFill/>
          </a:ln>
        </p:spPr>
      </p:pic>
      <p:sp>
        <p:nvSpPr>
          <p:cNvPr id="229" name="Google Shape;229;p42"/>
          <p:cNvSpPr txBox="1"/>
          <p:nvPr/>
        </p:nvSpPr>
        <p:spPr>
          <a:xfrm>
            <a:off x="311700" y="370900"/>
            <a:ext cx="8520600" cy="60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2600">
                <a:solidFill>
                  <a:srgbClr val="FF9900"/>
                </a:solidFill>
              </a:rPr>
              <a:t>Accessible</a:t>
            </a:r>
            <a:r>
              <a:rPr b="1" i="1" lang="en" sz="2600">
                <a:solidFill>
                  <a:srgbClr val="4A86E8"/>
                </a:solidFill>
              </a:rPr>
              <a:t> </a:t>
            </a:r>
            <a:r>
              <a:rPr b="1" i="1" lang="en" sz="2600">
                <a:solidFill>
                  <a:srgbClr val="2C3D8F"/>
                </a:solidFill>
              </a:rPr>
              <a:t>Retrieval Content</a:t>
            </a:r>
            <a:endParaRPr i="1" sz="2600">
              <a:solidFill>
                <a:srgbClr val="2C3D8F"/>
              </a:solidFill>
            </a:endParaRPr>
          </a:p>
        </p:txBody>
      </p:sp>
      <p:sp>
        <p:nvSpPr>
          <p:cNvPr id="230" name="Google Shape;230;p42"/>
          <p:cNvSpPr txBox="1"/>
          <p:nvPr/>
        </p:nvSpPr>
        <p:spPr>
          <a:xfrm>
            <a:off x="323850" y="1131100"/>
            <a:ext cx="8420100" cy="22332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SzPts val="1600"/>
              <a:buChar char="●"/>
            </a:pPr>
            <a:r>
              <a:rPr b="1" lang="en" sz="1600"/>
              <a:t>Web search:</a:t>
            </a:r>
            <a:endParaRPr b="1" sz="1600"/>
          </a:p>
          <a:p>
            <a:pPr indent="-330200" lvl="1" marL="914400" rtl="0" algn="l">
              <a:lnSpc>
                <a:spcPct val="115000"/>
              </a:lnSpc>
              <a:spcBef>
                <a:spcPts val="0"/>
              </a:spcBef>
              <a:spcAft>
                <a:spcPts val="0"/>
              </a:spcAft>
              <a:buSzPts val="1600"/>
              <a:buChar char="○"/>
            </a:pPr>
            <a:r>
              <a:rPr lang="en" sz="1600"/>
              <a:t>220K webpages: 50 webpages for each question from BraveAPI web search</a:t>
            </a:r>
            <a:br>
              <a:rPr lang="en" sz="1600"/>
            </a:br>
            <a:endParaRPr sz="600"/>
          </a:p>
          <a:p>
            <a:pPr indent="-330200" lvl="0" marL="457200" rtl="0" algn="l">
              <a:lnSpc>
                <a:spcPct val="115000"/>
              </a:lnSpc>
              <a:spcBef>
                <a:spcPts val="0"/>
              </a:spcBef>
              <a:spcAft>
                <a:spcPts val="0"/>
              </a:spcAft>
              <a:buSzPts val="1600"/>
              <a:buChar char="●"/>
            </a:pPr>
            <a:r>
              <a:rPr b="1" lang="en" sz="1600"/>
              <a:t>KG &amp; API search:</a:t>
            </a:r>
            <a:endParaRPr b="1" sz="1600"/>
          </a:p>
          <a:p>
            <a:pPr indent="-330200" lvl="1" marL="914400" rtl="0" algn="l">
              <a:lnSpc>
                <a:spcPct val="115000"/>
              </a:lnSpc>
              <a:spcBef>
                <a:spcPts val="0"/>
              </a:spcBef>
              <a:spcAft>
                <a:spcPts val="0"/>
              </a:spcAft>
              <a:buSzPts val="1600"/>
              <a:buChar char="○"/>
            </a:pPr>
            <a:r>
              <a:rPr lang="en" sz="1600"/>
              <a:t>Mock KG: 2.6M entities, 30:1 signal-to-noise ratio</a:t>
            </a:r>
            <a:br>
              <a:rPr lang="en" sz="1600"/>
            </a:br>
            <a:endParaRPr sz="600"/>
          </a:p>
          <a:p>
            <a:pPr indent="-330200" lvl="1" marL="914400" rtl="0" algn="l">
              <a:lnSpc>
                <a:spcPct val="115000"/>
              </a:lnSpc>
              <a:spcBef>
                <a:spcPts val="0"/>
              </a:spcBef>
              <a:spcAft>
                <a:spcPts val="0"/>
              </a:spcAft>
              <a:buSzPts val="1600"/>
              <a:buChar char="○"/>
            </a:pPr>
            <a:r>
              <a:rPr lang="en" sz="1600"/>
              <a:t>Mock APIs: 38 mock APIs</a:t>
            </a:r>
            <a:endParaRPr sz="1600"/>
          </a:p>
          <a:p>
            <a:pPr indent="0" lvl="0" marL="457200" rtl="0" algn="l">
              <a:lnSpc>
                <a:spcPct val="115000"/>
              </a:lnSpc>
              <a:spcBef>
                <a:spcPts val="0"/>
              </a:spcBef>
              <a:spcAft>
                <a:spcPts val="0"/>
              </a:spcAft>
              <a:buNone/>
            </a:pPr>
            <a:r>
              <a:t/>
            </a:r>
            <a:endParaRPr sz="1600">
              <a:latin typeface="Lato"/>
              <a:ea typeface="Lato"/>
              <a:cs typeface="Lato"/>
              <a:sym typeface="Lato"/>
            </a:endParaRPr>
          </a:p>
          <a:p>
            <a:pPr indent="0" lvl="0" marL="0" rtl="0" algn="l">
              <a:lnSpc>
                <a:spcPct val="115000"/>
              </a:lnSpc>
              <a:spcBef>
                <a:spcPts val="0"/>
              </a:spcBef>
              <a:spcAft>
                <a:spcPts val="0"/>
              </a:spcAft>
              <a:buNone/>
            </a:pPr>
            <a:r>
              <a:t/>
            </a:r>
            <a:endParaRPr sz="1600">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43"/>
          <p:cNvSpPr txBox="1"/>
          <p:nvPr/>
        </p:nvSpPr>
        <p:spPr>
          <a:xfrm>
            <a:off x="315325" y="480500"/>
            <a:ext cx="57696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2600">
                <a:solidFill>
                  <a:schemeClr val="accent2"/>
                </a:solidFill>
                <a:latin typeface="Optimistic Text"/>
                <a:ea typeface="Optimistic Text"/>
                <a:cs typeface="Optimistic Text"/>
                <a:sym typeface="Optimistic Text"/>
              </a:rPr>
              <a:t>Carefully-designed</a:t>
            </a:r>
            <a:r>
              <a:rPr b="1" i="1" lang="en" sz="2600">
                <a:solidFill>
                  <a:srgbClr val="2C3D8F"/>
                </a:solidFill>
                <a:latin typeface="Optimistic Text"/>
                <a:ea typeface="Optimistic Text"/>
                <a:cs typeface="Optimistic Text"/>
                <a:sym typeface="Optimistic Text"/>
              </a:rPr>
              <a:t> </a:t>
            </a:r>
            <a:r>
              <a:rPr b="1" i="1" lang="en" sz="2600">
                <a:solidFill>
                  <a:srgbClr val="2C3D8F"/>
                </a:solidFill>
                <a:latin typeface="Optimistic Text"/>
                <a:ea typeface="Optimistic Text"/>
                <a:cs typeface="Optimistic Text"/>
                <a:sym typeface="Optimistic Text"/>
              </a:rPr>
              <a:t>CRAG </a:t>
            </a:r>
            <a:r>
              <a:rPr b="1" i="1" lang="en" sz="2600">
                <a:solidFill>
                  <a:srgbClr val="2C3D8F"/>
                </a:solidFill>
                <a:latin typeface="Optimistic Text"/>
                <a:ea typeface="Optimistic Text"/>
                <a:cs typeface="Optimistic Text"/>
                <a:sym typeface="Optimistic Text"/>
              </a:rPr>
              <a:t>Tasks</a:t>
            </a:r>
            <a:endParaRPr b="1" i="1" sz="2600">
              <a:solidFill>
                <a:srgbClr val="2C3D8F"/>
              </a:solidFill>
              <a:latin typeface="Optimistic Text"/>
              <a:ea typeface="Optimistic Text"/>
              <a:cs typeface="Optimistic Text"/>
              <a:sym typeface="Optimistic Text"/>
            </a:endParaRPr>
          </a:p>
        </p:txBody>
      </p:sp>
      <p:pic>
        <p:nvPicPr>
          <p:cNvPr id="236" name="Google Shape;236;p43"/>
          <p:cNvPicPr preferRelativeResize="0"/>
          <p:nvPr/>
        </p:nvPicPr>
        <p:blipFill rotWithShape="1">
          <a:blip r:embed="rId3">
            <a:alphaModFix/>
          </a:blip>
          <a:srcRect b="19404" l="59196" r="2316" t="14862"/>
          <a:stretch/>
        </p:blipFill>
        <p:spPr>
          <a:xfrm>
            <a:off x="0" y="4674000"/>
            <a:ext cx="1219148" cy="469500"/>
          </a:xfrm>
          <a:prstGeom prst="rect">
            <a:avLst/>
          </a:prstGeom>
          <a:noFill/>
          <a:ln>
            <a:noFill/>
          </a:ln>
        </p:spPr>
      </p:pic>
      <p:pic>
        <p:nvPicPr>
          <p:cNvPr id="237" name="Google Shape;237;p43"/>
          <p:cNvPicPr preferRelativeResize="0"/>
          <p:nvPr/>
        </p:nvPicPr>
        <p:blipFill>
          <a:blip r:embed="rId4">
            <a:alphaModFix/>
          </a:blip>
          <a:stretch>
            <a:fillRect/>
          </a:stretch>
        </p:blipFill>
        <p:spPr>
          <a:xfrm>
            <a:off x="422675" y="1049200"/>
            <a:ext cx="4996976" cy="3167599"/>
          </a:xfrm>
          <a:prstGeom prst="rect">
            <a:avLst/>
          </a:prstGeom>
          <a:noFill/>
          <a:ln>
            <a:noFill/>
          </a:ln>
        </p:spPr>
      </p:pic>
      <p:sp>
        <p:nvSpPr>
          <p:cNvPr id="238" name="Google Shape;238;p43"/>
          <p:cNvSpPr/>
          <p:nvPr/>
        </p:nvSpPr>
        <p:spPr>
          <a:xfrm rot="-131816">
            <a:off x="5611611" y="1172555"/>
            <a:ext cx="2214728" cy="399836"/>
          </a:xfrm>
          <a:prstGeom prst="wedgeRoundRectCallout">
            <a:avLst>
              <a:gd fmla="val -59514" name="adj1"/>
              <a:gd fmla="val -15840" name="adj2"/>
              <a:gd fmla="val 0" name="adj3"/>
            </a:avLst>
          </a:prstGeom>
          <a:noFill/>
          <a:ln cap="flat" cmpd="sng" w="19050">
            <a:solidFill>
              <a:srgbClr val="2C3D8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solidFill>
                  <a:srgbClr val="2C3D8F"/>
                </a:solidFill>
                <a:latin typeface="Comic Sans MS"/>
                <a:ea typeface="Comic Sans MS"/>
                <a:cs typeface="Comic Sans MS"/>
                <a:sym typeface="Comic Sans MS"/>
              </a:rPr>
              <a:t>Retrieval Summarization.</a:t>
            </a:r>
            <a:endParaRPr sz="1200">
              <a:solidFill>
                <a:srgbClr val="2C3D8F"/>
              </a:solidFill>
              <a:latin typeface="Comic Sans MS"/>
              <a:ea typeface="Comic Sans MS"/>
              <a:cs typeface="Comic Sans MS"/>
              <a:sym typeface="Comic Sans MS"/>
            </a:endParaRPr>
          </a:p>
        </p:txBody>
      </p:sp>
      <p:sp>
        <p:nvSpPr>
          <p:cNvPr id="239" name="Google Shape;239;p43"/>
          <p:cNvSpPr/>
          <p:nvPr/>
        </p:nvSpPr>
        <p:spPr>
          <a:xfrm rot="-131419">
            <a:off x="5574349" y="2192023"/>
            <a:ext cx="3014202" cy="399836"/>
          </a:xfrm>
          <a:prstGeom prst="wedgeRoundRectCallout">
            <a:avLst>
              <a:gd fmla="val -56699" name="adj1"/>
              <a:gd fmla="val -19435" name="adj2"/>
              <a:gd fmla="val 0" name="adj3"/>
            </a:avLst>
          </a:prstGeom>
          <a:noFill/>
          <a:ln cap="flat" cmpd="sng" w="19050">
            <a:solidFill>
              <a:srgbClr val="2C3D8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solidFill>
                  <a:srgbClr val="2C3D8F"/>
                </a:solidFill>
                <a:latin typeface="Comic Sans MS"/>
                <a:ea typeface="Comic Sans MS"/>
                <a:cs typeface="Comic Sans MS"/>
                <a:sym typeface="Comic Sans MS"/>
              </a:rPr>
              <a:t>KG and Web Retrieval Augmentation.</a:t>
            </a:r>
            <a:endParaRPr sz="1200">
              <a:solidFill>
                <a:srgbClr val="2C3D8F"/>
              </a:solidFill>
              <a:latin typeface="Comic Sans MS"/>
              <a:ea typeface="Comic Sans MS"/>
              <a:cs typeface="Comic Sans MS"/>
              <a:sym typeface="Comic Sans MS"/>
            </a:endParaRPr>
          </a:p>
        </p:txBody>
      </p:sp>
      <p:sp>
        <p:nvSpPr>
          <p:cNvPr id="240" name="Google Shape;240;p43"/>
          <p:cNvSpPr/>
          <p:nvPr/>
        </p:nvSpPr>
        <p:spPr>
          <a:xfrm rot="-131328">
            <a:off x="5611866" y="3358545"/>
            <a:ext cx="1531718" cy="399836"/>
          </a:xfrm>
          <a:prstGeom prst="wedgeRoundRectCallout">
            <a:avLst>
              <a:gd fmla="val -65665" name="adj1"/>
              <a:gd fmla="val -19453" name="adj2"/>
              <a:gd fmla="val 0" name="adj3"/>
            </a:avLst>
          </a:prstGeom>
          <a:noFill/>
          <a:ln cap="flat" cmpd="sng" w="19050">
            <a:solidFill>
              <a:srgbClr val="2C3D8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solidFill>
                  <a:srgbClr val="2C3D8F"/>
                </a:solidFill>
                <a:latin typeface="Comic Sans MS"/>
                <a:ea typeface="Comic Sans MS"/>
                <a:cs typeface="Comic Sans MS"/>
                <a:sym typeface="Comic Sans MS"/>
              </a:rPr>
              <a:t>End-to-end RAG</a:t>
            </a:r>
            <a:r>
              <a:rPr b="1" lang="en" sz="1200">
                <a:solidFill>
                  <a:srgbClr val="2C3D8F"/>
                </a:solidFill>
                <a:latin typeface="Comic Sans MS"/>
                <a:ea typeface="Comic Sans MS"/>
                <a:cs typeface="Comic Sans MS"/>
                <a:sym typeface="Comic Sans MS"/>
              </a:rPr>
              <a:t>.</a:t>
            </a:r>
            <a:endParaRPr sz="1200">
              <a:solidFill>
                <a:srgbClr val="2C3D8F"/>
              </a:solidFill>
              <a:latin typeface="Comic Sans MS"/>
              <a:ea typeface="Comic Sans MS"/>
              <a:cs typeface="Comic Sans MS"/>
              <a:sym typeface="Comic Sans MS"/>
            </a:endParaRPr>
          </a:p>
        </p:txBody>
      </p:sp>
      <p:sp>
        <p:nvSpPr>
          <p:cNvPr id="241" name="Google Shape;241;p43"/>
          <p:cNvSpPr txBox="1"/>
          <p:nvPr/>
        </p:nvSpPr>
        <p:spPr>
          <a:xfrm>
            <a:off x="477225" y="4167225"/>
            <a:ext cx="7128000" cy="7143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SzPts val="1600"/>
              <a:buChar char="●"/>
            </a:pPr>
            <a:r>
              <a:rPr lang="en" sz="1600"/>
              <a:t>Three tasks build up information gradually to test different capabilities of RAG systems.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44"/>
          <p:cNvSpPr txBox="1"/>
          <p:nvPr/>
        </p:nvSpPr>
        <p:spPr>
          <a:xfrm>
            <a:off x="6117869" y="1760016"/>
            <a:ext cx="4221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solidFill>
                  <a:srgbClr val="FFFFFF"/>
                </a:solidFill>
                <a:latin typeface="Roboto"/>
                <a:ea typeface="Roboto"/>
                <a:cs typeface="Roboto"/>
                <a:sym typeface="Roboto"/>
              </a:rPr>
              <a:t>434</a:t>
            </a:r>
            <a:endParaRPr sz="700">
              <a:solidFill>
                <a:srgbClr val="FFFFFF"/>
              </a:solidFill>
              <a:latin typeface="Roboto"/>
              <a:ea typeface="Roboto"/>
              <a:cs typeface="Roboto"/>
              <a:sym typeface="Roboto"/>
            </a:endParaRPr>
          </a:p>
        </p:txBody>
      </p:sp>
      <p:sp>
        <p:nvSpPr>
          <p:cNvPr id="247" name="Google Shape;247;p44"/>
          <p:cNvSpPr txBox="1"/>
          <p:nvPr/>
        </p:nvSpPr>
        <p:spPr>
          <a:xfrm>
            <a:off x="6674027" y="1760016"/>
            <a:ext cx="4221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solidFill>
                  <a:srgbClr val="FFFFFF"/>
                </a:solidFill>
                <a:latin typeface="Roboto"/>
                <a:ea typeface="Roboto"/>
                <a:cs typeface="Roboto"/>
                <a:sym typeface="Roboto"/>
              </a:rPr>
              <a:t>204</a:t>
            </a:r>
            <a:endParaRPr sz="700">
              <a:solidFill>
                <a:srgbClr val="FFFFFF"/>
              </a:solidFill>
              <a:latin typeface="Roboto"/>
              <a:ea typeface="Roboto"/>
              <a:cs typeface="Roboto"/>
              <a:sym typeface="Roboto"/>
            </a:endParaRPr>
          </a:p>
        </p:txBody>
      </p:sp>
      <p:sp>
        <p:nvSpPr>
          <p:cNvPr id="248" name="Google Shape;248;p44"/>
          <p:cNvSpPr txBox="1"/>
          <p:nvPr/>
        </p:nvSpPr>
        <p:spPr>
          <a:xfrm>
            <a:off x="5683427" y="2079989"/>
            <a:ext cx="4221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solidFill>
                  <a:srgbClr val="FFFFFF"/>
                </a:solidFill>
                <a:latin typeface="Roboto"/>
                <a:ea typeface="Roboto"/>
                <a:cs typeface="Roboto"/>
                <a:sym typeface="Roboto"/>
              </a:rPr>
              <a:t>275</a:t>
            </a:r>
            <a:endParaRPr sz="700">
              <a:solidFill>
                <a:srgbClr val="FFFFFF"/>
              </a:solidFill>
              <a:latin typeface="Roboto"/>
              <a:ea typeface="Roboto"/>
              <a:cs typeface="Roboto"/>
              <a:sym typeface="Roboto"/>
            </a:endParaRPr>
          </a:p>
        </p:txBody>
      </p:sp>
      <p:pic>
        <p:nvPicPr>
          <p:cNvPr id="249" name="Google Shape;249;p44"/>
          <p:cNvPicPr preferRelativeResize="0"/>
          <p:nvPr/>
        </p:nvPicPr>
        <p:blipFill rotWithShape="1">
          <a:blip r:embed="rId3">
            <a:alphaModFix/>
          </a:blip>
          <a:srcRect b="19404" l="59196" r="2316" t="14862"/>
          <a:stretch/>
        </p:blipFill>
        <p:spPr>
          <a:xfrm>
            <a:off x="0" y="4674000"/>
            <a:ext cx="1219148" cy="469500"/>
          </a:xfrm>
          <a:prstGeom prst="rect">
            <a:avLst/>
          </a:prstGeom>
          <a:noFill/>
          <a:ln>
            <a:noFill/>
          </a:ln>
        </p:spPr>
      </p:pic>
      <p:sp>
        <p:nvSpPr>
          <p:cNvPr id="250" name="Google Shape;250;p44"/>
          <p:cNvSpPr txBox="1"/>
          <p:nvPr/>
        </p:nvSpPr>
        <p:spPr>
          <a:xfrm>
            <a:off x="273600" y="351950"/>
            <a:ext cx="8520600" cy="60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2600">
                <a:solidFill>
                  <a:srgbClr val="FF9900"/>
                </a:solidFill>
              </a:rPr>
              <a:t>Reliable</a:t>
            </a:r>
            <a:r>
              <a:rPr b="1" i="1" lang="en" sz="2600">
                <a:solidFill>
                  <a:srgbClr val="4A86E8"/>
                </a:solidFill>
              </a:rPr>
              <a:t> </a:t>
            </a:r>
            <a:r>
              <a:rPr b="1" i="1" lang="en" sz="2600">
                <a:solidFill>
                  <a:srgbClr val="2C3D8F"/>
                </a:solidFill>
              </a:rPr>
              <a:t>Evaluation</a:t>
            </a:r>
            <a:endParaRPr b="1" i="1" sz="2600">
              <a:solidFill>
                <a:srgbClr val="2C3D8F"/>
              </a:solidFill>
            </a:endParaRPr>
          </a:p>
        </p:txBody>
      </p:sp>
      <p:sp>
        <p:nvSpPr>
          <p:cNvPr id="251" name="Google Shape;251;p44"/>
          <p:cNvSpPr txBox="1"/>
          <p:nvPr/>
        </p:nvSpPr>
        <p:spPr>
          <a:xfrm>
            <a:off x="323850" y="1283425"/>
            <a:ext cx="8420100" cy="3053100"/>
          </a:xfrm>
          <a:prstGeom prst="rect">
            <a:avLst/>
          </a:prstGeom>
          <a:noFill/>
          <a:ln cap="flat" cmpd="sng" w="9525">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SzPts val="1600"/>
              <a:buChar char="●"/>
            </a:pPr>
            <a:r>
              <a:rPr b="1" lang="en" sz="1600"/>
              <a:t>Metrics</a:t>
            </a:r>
            <a:r>
              <a:rPr lang="en" sz="1600"/>
              <a:t>: </a:t>
            </a:r>
            <a:endParaRPr sz="1600"/>
          </a:p>
          <a:p>
            <a:pPr indent="-330200" lvl="1" marL="914400" rtl="0" algn="l">
              <a:lnSpc>
                <a:spcPct val="115000"/>
              </a:lnSpc>
              <a:spcBef>
                <a:spcPts val="0"/>
              </a:spcBef>
              <a:spcAft>
                <a:spcPts val="0"/>
              </a:spcAft>
              <a:buSzPts val="1600"/>
              <a:buChar char="○"/>
            </a:pPr>
            <a:r>
              <a:rPr lang="en" sz="1600"/>
              <a:t>Perfect, Acceptable, Hallucination, Missing</a:t>
            </a:r>
            <a:endParaRPr sz="1600"/>
          </a:p>
          <a:p>
            <a:pPr indent="-330200" lvl="1" marL="914400" rtl="0" algn="l">
              <a:lnSpc>
                <a:spcPct val="115000"/>
              </a:lnSpc>
              <a:spcBef>
                <a:spcPts val="0"/>
              </a:spcBef>
              <a:spcAft>
                <a:spcPts val="0"/>
              </a:spcAft>
              <a:buClr>
                <a:srgbClr val="2C3D8F"/>
              </a:buClr>
              <a:buSzPts val="1600"/>
              <a:buChar char="○"/>
            </a:pPr>
            <a:r>
              <a:rPr b="1" lang="en" sz="1600">
                <a:solidFill>
                  <a:srgbClr val="2C3D8F"/>
                </a:solidFill>
              </a:rPr>
              <a:t>Truthfulness</a:t>
            </a:r>
            <a:r>
              <a:rPr lang="en" sz="1600">
                <a:solidFill>
                  <a:srgbClr val="2C3D8F"/>
                </a:solidFill>
              </a:rPr>
              <a:t> =  Perfect rate + 0.5 * Acceptable rate - Hallucination rate</a:t>
            </a:r>
            <a:endParaRPr sz="1600">
              <a:solidFill>
                <a:srgbClr val="2C3D8F"/>
              </a:solidFill>
            </a:endParaRPr>
          </a:p>
          <a:p>
            <a:pPr indent="-330200" lvl="0" marL="457200" rtl="0" algn="l">
              <a:lnSpc>
                <a:spcPct val="115000"/>
              </a:lnSpc>
              <a:spcBef>
                <a:spcPts val="0"/>
              </a:spcBef>
              <a:spcAft>
                <a:spcPts val="0"/>
              </a:spcAft>
              <a:buClr>
                <a:schemeClr val="dk1"/>
              </a:buClr>
              <a:buSzPts val="1600"/>
              <a:buChar char="●"/>
            </a:pPr>
            <a:r>
              <a:rPr b="1" lang="en" sz="1600">
                <a:solidFill>
                  <a:schemeClr val="dk1"/>
                </a:solidFill>
              </a:rPr>
              <a:t>Evaluation</a:t>
            </a:r>
            <a:endParaRPr b="1" sz="1600">
              <a:solidFill>
                <a:schemeClr val="dk1"/>
              </a:solidFill>
            </a:endParaRPr>
          </a:p>
          <a:p>
            <a:pPr indent="-330200" lvl="1" marL="914400" rtl="0" algn="l">
              <a:lnSpc>
                <a:spcPct val="115000"/>
              </a:lnSpc>
              <a:spcBef>
                <a:spcPts val="0"/>
              </a:spcBef>
              <a:spcAft>
                <a:spcPts val="0"/>
              </a:spcAft>
              <a:buClr>
                <a:schemeClr val="dk1"/>
              </a:buClr>
              <a:buSzPts val="1600"/>
              <a:buChar char="○"/>
            </a:pPr>
            <a:r>
              <a:rPr lang="en" sz="1600">
                <a:solidFill>
                  <a:schemeClr val="dk1"/>
                </a:solidFill>
              </a:rPr>
              <a:t>Auto-eval selected top-15 teams from each Task.</a:t>
            </a:r>
            <a:endParaRPr sz="1600">
              <a:solidFill>
                <a:schemeClr val="dk1"/>
              </a:solidFill>
            </a:endParaRPr>
          </a:p>
          <a:p>
            <a:pPr indent="-330200" lvl="1" marL="914400" rtl="0" algn="l">
              <a:lnSpc>
                <a:spcPct val="115000"/>
              </a:lnSpc>
              <a:spcBef>
                <a:spcPts val="0"/>
              </a:spcBef>
              <a:spcAft>
                <a:spcPts val="0"/>
              </a:spcAft>
              <a:buClr>
                <a:schemeClr val="dk1"/>
              </a:buClr>
              <a:buSzPts val="1600"/>
              <a:buChar char="○"/>
            </a:pPr>
            <a:r>
              <a:rPr lang="en" sz="1600">
                <a:solidFill>
                  <a:schemeClr val="dk1"/>
                </a:solidFill>
              </a:rPr>
              <a:t>Manual-eval determined the final winners.</a:t>
            </a:r>
            <a:endParaRPr sz="16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45"/>
          <p:cNvSpPr txBox="1"/>
          <p:nvPr/>
        </p:nvSpPr>
        <p:spPr>
          <a:xfrm>
            <a:off x="5203469" y="1988616"/>
            <a:ext cx="4221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solidFill>
                  <a:srgbClr val="FFFFFF"/>
                </a:solidFill>
                <a:latin typeface="Roboto"/>
                <a:ea typeface="Roboto"/>
                <a:cs typeface="Roboto"/>
                <a:sym typeface="Roboto"/>
              </a:rPr>
              <a:t>434</a:t>
            </a:r>
            <a:endParaRPr sz="700">
              <a:solidFill>
                <a:srgbClr val="FFFFFF"/>
              </a:solidFill>
              <a:latin typeface="Roboto"/>
              <a:ea typeface="Roboto"/>
              <a:cs typeface="Roboto"/>
              <a:sym typeface="Roboto"/>
            </a:endParaRPr>
          </a:p>
        </p:txBody>
      </p:sp>
      <p:sp>
        <p:nvSpPr>
          <p:cNvPr id="257" name="Google Shape;257;p45"/>
          <p:cNvSpPr txBox="1"/>
          <p:nvPr/>
        </p:nvSpPr>
        <p:spPr>
          <a:xfrm>
            <a:off x="5759627" y="1988616"/>
            <a:ext cx="4221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solidFill>
                  <a:srgbClr val="FFFFFF"/>
                </a:solidFill>
                <a:latin typeface="Roboto"/>
                <a:ea typeface="Roboto"/>
                <a:cs typeface="Roboto"/>
                <a:sym typeface="Roboto"/>
              </a:rPr>
              <a:t>204</a:t>
            </a:r>
            <a:endParaRPr sz="700">
              <a:solidFill>
                <a:srgbClr val="FFFFFF"/>
              </a:solidFill>
              <a:latin typeface="Roboto"/>
              <a:ea typeface="Roboto"/>
              <a:cs typeface="Roboto"/>
              <a:sym typeface="Roboto"/>
            </a:endParaRPr>
          </a:p>
        </p:txBody>
      </p:sp>
      <p:sp>
        <p:nvSpPr>
          <p:cNvPr id="258" name="Google Shape;258;p45"/>
          <p:cNvSpPr txBox="1"/>
          <p:nvPr/>
        </p:nvSpPr>
        <p:spPr>
          <a:xfrm>
            <a:off x="4769027" y="2308589"/>
            <a:ext cx="4221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solidFill>
                  <a:srgbClr val="FFFFFF"/>
                </a:solidFill>
                <a:latin typeface="Roboto"/>
                <a:ea typeface="Roboto"/>
                <a:cs typeface="Roboto"/>
                <a:sym typeface="Roboto"/>
              </a:rPr>
              <a:t>275</a:t>
            </a:r>
            <a:endParaRPr sz="700">
              <a:solidFill>
                <a:srgbClr val="FFFFFF"/>
              </a:solidFill>
              <a:latin typeface="Roboto"/>
              <a:ea typeface="Roboto"/>
              <a:cs typeface="Roboto"/>
              <a:sym typeface="Roboto"/>
            </a:endParaRPr>
          </a:p>
        </p:txBody>
      </p:sp>
      <p:pic>
        <p:nvPicPr>
          <p:cNvPr id="259" name="Google Shape;259;p45"/>
          <p:cNvPicPr preferRelativeResize="0"/>
          <p:nvPr/>
        </p:nvPicPr>
        <p:blipFill rotWithShape="1">
          <a:blip r:embed="rId3">
            <a:alphaModFix/>
          </a:blip>
          <a:srcRect b="19404" l="59196" r="2316" t="14862"/>
          <a:stretch/>
        </p:blipFill>
        <p:spPr>
          <a:xfrm>
            <a:off x="0" y="4674000"/>
            <a:ext cx="1219148" cy="469500"/>
          </a:xfrm>
          <a:prstGeom prst="rect">
            <a:avLst/>
          </a:prstGeom>
          <a:noFill/>
          <a:ln>
            <a:noFill/>
          </a:ln>
        </p:spPr>
      </p:pic>
      <p:graphicFrame>
        <p:nvGraphicFramePr>
          <p:cNvPr id="260" name="Google Shape;260;p45"/>
          <p:cNvGraphicFramePr/>
          <p:nvPr/>
        </p:nvGraphicFramePr>
        <p:xfrm>
          <a:off x="447475" y="1512600"/>
          <a:ext cx="3000000" cy="3000000"/>
        </p:xfrm>
        <a:graphic>
          <a:graphicData uri="http://schemas.openxmlformats.org/drawingml/2006/table">
            <a:tbl>
              <a:tblPr>
                <a:noFill/>
                <a:tableStyleId>{E43B04D6-C4DD-4678-BC66-B9C65B7E4EAC}</a:tableStyleId>
              </a:tblPr>
              <a:tblGrid>
                <a:gridCol w="1341100"/>
                <a:gridCol w="1175150"/>
                <a:gridCol w="1200400"/>
                <a:gridCol w="1195350"/>
                <a:gridCol w="1296250"/>
              </a:tblGrid>
              <a:tr h="402200">
                <a:tc rowSpan="2">
                  <a:txBody>
                    <a:bodyPr/>
                    <a:lstStyle/>
                    <a:p>
                      <a:pPr indent="0" lvl="0" marL="0" rtl="0" algn="ctr">
                        <a:spcBef>
                          <a:spcPts val="0"/>
                        </a:spcBef>
                        <a:spcAft>
                          <a:spcPts val="0"/>
                        </a:spcAft>
                        <a:buNone/>
                      </a:pPr>
                      <a:r>
                        <a:rPr b="1" lang="en" sz="1300">
                          <a:latin typeface="Optimistic Text"/>
                          <a:ea typeface="Optimistic Text"/>
                          <a:cs typeface="Optimistic Text"/>
                          <a:sym typeface="Optimistic Text"/>
                        </a:rPr>
                        <a:t>Tasks</a:t>
                      </a:r>
                      <a:endParaRPr b="1" sz="1300">
                        <a:latin typeface="Optimistic Text"/>
                        <a:ea typeface="Optimistic Text"/>
                        <a:cs typeface="Optimistic Text"/>
                        <a:sym typeface="Optimistic Text"/>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B cap="flat" cmpd="sng" w="12700">
                      <a:solidFill>
                        <a:srgbClr val="000000"/>
                      </a:solidFill>
                      <a:prstDash val="solid"/>
                      <a:round/>
                      <a:headEnd len="sm" w="sm" type="none"/>
                      <a:tailEnd len="sm" w="sm" type="none"/>
                    </a:lnB>
                    <a:solidFill>
                      <a:srgbClr val="CFE2F3"/>
                    </a:solidFill>
                  </a:tcPr>
                </a:tc>
                <a:tc gridSpan="3">
                  <a:txBody>
                    <a:bodyPr/>
                    <a:lstStyle/>
                    <a:p>
                      <a:pPr indent="0" lvl="0" marL="0" rtl="0" algn="ctr">
                        <a:spcBef>
                          <a:spcPts val="0"/>
                        </a:spcBef>
                        <a:spcAft>
                          <a:spcPts val="0"/>
                        </a:spcAft>
                        <a:buNone/>
                      </a:pPr>
                      <a:r>
                        <a:rPr b="1" lang="en" sz="1300">
                          <a:latin typeface="Optimistic Text"/>
                          <a:ea typeface="Optimistic Text"/>
                          <a:cs typeface="Optimistic Text"/>
                          <a:sym typeface="Optimistic Text"/>
                        </a:rPr>
                        <a:t>Auto-eval</a:t>
                      </a:r>
                      <a:endParaRPr b="1" sz="1300">
                        <a:latin typeface="Optimistic Text"/>
                        <a:ea typeface="Optimistic Text"/>
                        <a:cs typeface="Optimistic Text"/>
                        <a:sym typeface="Optimistic Text"/>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c hMerge="1"/>
                <a:tc>
                  <a:txBody>
                    <a:bodyPr/>
                    <a:lstStyle/>
                    <a:p>
                      <a:pPr indent="0" lvl="0" marL="0" rtl="0" algn="ctr">
                        <a:spcBef>
                          <a:spcPts val="0"/>
                        </a:spcBef>
                        <a:spcAft>
                          <a:spcPts val="0"/>
                        </a:spcAft>
                        <a:buNone/>
                      </a:pPr>
                      <a:r>
                        <a:rPr b="1" lang="en" sz="1300">
                          <a:latin typeface="Optimistic Text"/>
                          <a:ea typeface="Optimistic Text"/>
                          <a:cs typeface="Optimistic Text"/>
                          <a:sym typeface="Optimistic Text"/>
                        </a:rPr>
                        <a:t>Manual-eval</a:t>
                      </a:r>
                      <a:endParaRPr b="1" sz="1300">
                        <a:latin typeface="Optimistic Text"/>
                        <a:ea typeface="Optimistic Text"/>
                        <a:cs typeface="Optimistic Text"/>
                        <a:sym typeface="Optimistic Text"/>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402200">
                <a:tc vMerge="1"/>
                <a:tc>
                  <a:txBody>
                    <a:bodyPr/>
                    <a:lstStyle/>
                    <a:p>
                      <a:pPr indent="0" lvl="0" marL="0" rtl="0" algn="ctr">
                        <a:spcBef>
                          <a:spcPts val="0"/>
                        </a:spcBef>
                        <a:spcAft>
                          <a:spcPts val="0"/>
                        </a:spcAft>
                        <a:buNone/>
                      </a:pPr>
                      <a:r>
                        <a:rPr b="1" lang="en" sz="1300">
                          <a:latin typeface="Optimistic Text"/>
                          <a:ea typeface="Optimistic Text"/>
                          <a:cs typeface="Optimistic Text"/>
                          <a:sym typeface="Optimistic Text"/>
                        </a:rPr>
                        <a:t>GPT-4</a:t>
                      </a:r>
                      <a:endParaRPr sz="1100">
                        <a:latin typeface="Optimistic Text"/>
                        <a:ea typeface="Optimistic Text"/>
                        <a:cs typeface="Optimistic Text"/>
                        <a:sym typeface="Optimistic Text"/>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b="1" lang="en" sz="1300">
                          <a:latin typeface="Optimistic Text"/>
                          <a:ea typeface="Optimistic Text"/>
                          <a:cs typeface="Optimistic Text"/>
                          <a:sym typeface="Optimistic Text"/>
                        </a:rPr>
                        <a:t>Llama 3</a:t>
                      </a:r>
                      <a:endParaRPr b="1" sz="1100">
                        <a:latin typeface="Optimistic Text"/>
                        <a:ea typeface="Optimistic Text"/>
                        <a:cs typeface="Optimistic Text"/>
                        <a:sym typeface="Optimistic Text"/>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gridSpan="2">
                  <a:txBody>
                    <a:bodyPr/>
                    <a:lstStyle/>
                    <a:p>
                      <a:pPr indent="0" lvl="0" marL="0" rtl="0" algn="ctr">
                        <a:spcBef>
                          <a:spcPts val="0"/>
                        </a:spcBef>
                        <a:spcAft>
                          <a:spcPts val="0"/>
                        </a:spcAft>
                        <a:buNone/>
                      </a:pPr>
                      <a:r>
                        <a:rPr b="1" lang="en" sz="1300">
                          <a:latin typeface="Optimistic Text"/>
                          <a:ea typeface="Optimistic Text"/>
                          <a:cs typeface="Optimistic Text"/>
                          <a:sym typeface="Optimistic Text"/>
                        </a:rPr>
                        <a:t>KDD Cup Winning team</a:t>
                      </a:r>
                      <a:endParaRPr b="1" sz="1300">
                        <a:latin typeface="Optimistic Text"/>
                        <a:ea typeface="Optimistic Text"/>
                        <a:cs typeface="Optimistic Text"/>
                        <a:sym typeface="Optimistic Text"/>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FC5E8"/>
                    </a:solidFill>
                  </a:tcPr>
                </a:tc>
                <a:tc hMerge="1"/>
              </a:tr>
              <a:tr h="395075">
                <a:tc>
                  <a:txBody>
                    <a:bodyPr/>
                    <a:lstStyle/>
                    <a:p>
                      <a:pPr indent="0" lvl="0" marL="0" rtl="0" algn="ctr">
                        <a:spcBef>
                          <a:spcPts val="0"/>
                        </a:spcBef>
                        <a:spcAft>
                          <a:spcPts val="0"/>
                        </a:spcAft>
                        <a:buNone/>
                      </a:pPr>
                      <a:r>
                        <a:rPr b="1" lang="en" sz="1300">
                          <a:latin typeface="Optimistic Text"/>
                          <a:ea typeface="Optimistic Text"/>
                          <a:cs typeface="Optimistic Text"/>
                          <a:sym typeface="Optimistic Text"/>
                        </a:rPr>
                        <a:t>Task 1</a:t>
                      </a:r>
                      <a:endParaRPr b="1" sz="1300">
                        <a:latin typeface="Optimistic Text"/>
                        <a:ea typeface="Optimistic Text"/>
                        <a:cs typeface="Optimistic Text"/>
                        <a:sym typeface="Optimistic Text"/>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1300">
                          <a:latin typeface="Optimistic Text"/>
                          <a:ea typeface="Optimistic Text"/>
                          <a:cs typeface="Optimistic Text"/>
                          <a:sym typeface="Optimistic Text"/>
                        </a:rPr>
                        <a:t>8%</a:t>
                      </a:r>
                      <a:endParaRPr sz="1300">
                        <a:latin typeface="Optimistic Text"/>
                        <a:ea typeface="Optimistic Text"/>
                        <a:cs typeface="Optimistic Text"/>
                        <a:sym typeface="Optimistic Text"/>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latin typeface="Optimistic Text"/>
                          <a:ea typeface="Optimistic Text"/>
                          <a:cs typeface="Optimistic Text"/>
                          <a:sym typeface="Optimistic Text"/>
                        </a:rPr>
                        <a:t>5%</a:t>
                      </a:r>
                      <a:endParaRPr sz="1300">
                        <a:latin typeface="Optimistic Text"/>
                        <a:ea typeface="Optimistic Text"/>
                        <a:cs typeface="Optimistic Text"/>
                        <a:sym typeface="Optimistic Text"/>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latin typeface="Optimistic Text"/>
                          <a:ea typeface="Optimistic Text"/>
                          <a:cs typeface="Optimistic Text"/>
                          <a:sym typeface="Optimistic Text"/>
                        </a:rPr>
                        <a:t>28%</a:t>
                      </a:r>
                      <a:endParaRPr sz="1300">
                        <a:latin typeface="Optimistic Text"/>
                        <a:ea typeface="Optimistic Text"/>
                        <a:cs typeface="Optimistic Text"/>
                        <a:sym typeface="Optimistic Text"/>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latin typeface="Optimistic Text"/>
                          <a:ea typeface="Optimistic Text"/>
                          <a:cs typeface="Optimistic Text"/>
                          <a:sym typeface="Optimistic Text"/>
                        </a:rPr>
                        <a:t>30%</a:t>
                      </a:r>
                      <a:endParaRPr sz="1300">
                        <a:latin typeface="Optimistic Text"/>
                        <a:ea typeface="Optimistic Text"/>
                        <a:cs typeface="Optimistic Text"/>
                        <a:sym typeface="Optimistic Text"/>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r>
              <a:tr h="395075">
                <a:tc>
                  <a:txBody>
                    <a:bodyPr/>
                    <a:lstStyle/>
                    <a:p>
                      <a:pPr indent="0" lvl="0" marL="0" rtl="0" algn="ctr">
                        <a:spcBef>
                          <a:spcPts val="0"/>
                        </a:spcBef>
                        <a:spcAft>
                          <a:spcPts val="0"/>
                        </a:spcAft>
                        <a:buNone/>
                      </a:pPr>
                      <a:r>
                        <a:rPr b="1" lang="en" sz="1300">
                          <a:latin typeface="Optimistic Text"/>
                          <a:ea typeface="Optimistic Text"/>
                          <a:cs typeface="Optimistic Text"/>
                          <a:sym typeface="Optimistic Text"/>
                        </a:rPr>
                        <a:t>Task 2</a:t>
                      </a:r>
                      <a:endParaRPr b="1" sz="1300">
                        <a:latin typeface="Optimistic Text"/>
                        <a:ea typeface="Optimistic Text"/>
                        <a:cs typeface="Optimistic Text"/>
                        <a:sym typeface="Optimistic Text"/>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1300">
                          <a:latin typeface="Optimistic Text"/>
                          <a:ea typeface="Optimistic Text"/>
                          <a:cs typeface="Optimistic Text"/>
                          <a:sym typeface="Optimistic Text"/>
                        </a:rPr>
                        <a:t>16%</a:t>
                      </a:r>
                      <a:endParaRPr sz="1300">
                        <a:latin typeface="Optimistic Text"/>
                        <a:ea typeface="Optimistic Text"/>
                        <a:cs typeface="Optimistic Text"/>
                        <a:sym typeface="Optimistic Text"/>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latin typeface="Optimistic Text"/>
                          <a:ea typeface="Optimistic Text"/>
                          <a:cs typeface="Optimistic Text"/>
                          <a:sym typeface="Optimistic Text"/>
                        </a:rPr>
                        <a:t>8%</a:t>
                      </a:r>
                      <a:endParaRPr sz="1300">
                        <a:latin typeface="Optimistic Text"/>
                        <a:ea typeface="Optimistic Text"/>
                        <a:cs typeface="Optimistic Text"/>
                        <a:sym typeface="Optimistic Text"/>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latin typeface="Optimistic Text"/>
                          <a:ea typeface="Optimistic Text"/>
                          <a:cs typeface="Optimistic Text"/>
                          <a:sym typeface="Optimistic Text"/>
                        </a:rPr>
                        <a:t>30%</a:t>
                      </a:r>
                      <a:endParaRPr sz="1300">
                        <a:latin typeface="Optimistic Text"/>
                        <a:ea typeface="Optimistic Text"/>
                        <a:cs typeface="Optimistic Text"/>
                        <a:sym typeface="Optimistic Text"/>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latin typeface="Optimistic Text"/>
                          <a:ea typeface="Optimistic Text"/>
                          <a:cs typeface="Optimistic Text"/>
                          <a:sym typeface="Optimistic Text"/>
                        </a:rPr>
                        <a:t>32%</a:t>
                      </a:r>
                      <a:endParaRPr sz="1300">
                        <a:latin typeface="Optimistic Text"/>
                        <a:ea typeface="Optimistic Text"/>
                        <a:cs typeface="Optimistic Text"/>
                        <a:sym typeface="Optimistic Text"/>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r>
              <a:tr h="395075">
                <a:tc>
                  <a:txBody>
                    <a:bodyPr/>
                    <a:lstStyle/>
                    <a:p>
                      <a:pPr indent="0" lvl="0" marL="0" rtl="0" algn="ctr">
                        <a:spcBef>
                          <a:spcPts val="0"/>
                        </a:spcBef>
                        <a:spcAft>
                          <a:spcPts val="0"/>
                        </a:spcAft>
                        <a:buNone/>
                      </a:pPr>
                      <a:r>
                        <a:rPr b="1" lang="en" sz="1300">
                          <a:latin typeface="Optimistic Text"/>
                          <a:ea typeface="Optimistic Text"/>
                          <a:cs typeface="Optimistic Text"/>
                          <a:sym typeface="Optimistic Text"/>
                        </a:rPr>
                        <a:t>Task 3</a:t>
                      </a:r>
                      <a:endParaRPr b="1" sz="1300">
                        <a:latin typeface="Optimistic Text"/>
                        <a:ea typeface="Optimistic Text"/>
                        <a:cs typeface="Optimistic Text"/>
                        <a:sym typeface="Optimistic Text"/>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1300">
                          <a:latin typeface="Optimistic Text"/>
                          <a:ea typeface="Optimistic Text"/>
                          <a:cs typeface="Optimistic Text"/>
                          <a:sym typeface="Optimistic Text"/>
                        </a:rPr>
                        <a:t>13%</a:t>
                      </a:r>
                      <a:endParaRPr sz="1300">
                        <a:latin typeface="Optimistic Text"/>
                        <a:ea typeface="Optimistic Text"/>
                        <a:cs typeface="Optimistic Text"/>
                        <a:sym typeface="Optimistic Text"/>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latin typeface="Optimistic Text"/>
                          <a:ea typeface="Optimistic Text"/>
                          <a:cs typeface="Optimistic Text"/>
                          <a:sym typeface="Optimistic Text"/>
                        </a:rPr>
                        <a:t>9%</a:t>
                      </a:r>
                      <a:endParaRPr sz="1300">
                        <a:latin typeface="Optimistic Text"/>
                        <a:ea typeface="Optimistic Text"/>
                        <a:cs typeface="Optimistic Text"/>
                        <a:sym typeface="Optimistic Text"/>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latin typeface="Optimistic Text"/>
                          <a:ea typeface="Optimistic Text"/>
                          <a:cs typeface="Optimistic Text"/>
                          <a:sym typeface="Optimistic Text"/>
                        </a:rPr>
                        <a:t>31%</a:t>
                      </a:r>
                      <a:endParaRPr sz="1300">
                        <a:latin typeface="Optimistic Text"/>
                        <a:ea typeface="Optimistic Text"/>
                        <a:cs typeface="Optimistic Text"/>
                        <a:sym typeface="Optimistic Text"/>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300">
                          <a:latin typeface="Optimistic Text"/>
                          <a:ea typeface="Optimistic Text"/>
                          <a:cs typeface="Optimistic Text"/>
                          <a:sym typeface="Optimistic Text"/>
                        </a:rPr>
                        <a:t>36%</a:t>
                      </a:r>
                      <a:endParaRPr sz="1300">
                        <a:latin typeface="Optimistic Text"/>
                        <a:ea typeface="Optimistic Text"/>
                        <a:cs typeface="Optimistic Text"/>
                        <a:sym typeface="Optimistic Text"/>
                      </a:endParaRPr>
                    </a:p>
                  </a:txBody>
                  <a:tcPr marT="63500" marB="6350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F3F3"/>
                    </a:solidFill>
                  </a:tcPr>
                </a:tc>
              </a:tr>
            </a:tbl>
          </a:graphicData>
        </a:graphic>
      </p:graphicFrame>
      <p:sp>
        <p:nvSpPr>
          <p:cNvPr id="261" name="Google Shape;261;p45"/>
          <p:cNvSpPr txBox="1"/>
          <p:nvPr/>
        </p:nvSpPr>
        <p:spPr>
          <a:xfrm>
            <a:off x="311700" y="410000"/>
            <a:ext cx="8520600" cy="60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2800">
                <a:solidFill>
                  <a:srgbClr val="2C3D8F"/>
                </a:solidFill>
              </a:rPr>
              <a:t>KDD Cups Winning Solutions</a:t>
            </a:r>
            <a:endParaRPr i="1" sz="2800">
              <a:solidFill>
                <a:srgbClr val="2C3D8F"/>
              </a:solidFill>
            </a:endParaRPr>
          </a:p>
        </p:txBody>
      </p:sp>
      <p:sp>
        <p:nvSpPr>
          <p:cNvPr id="262" name="Google Shape;262;p45"/>
          <p:cNvSpPr/>
          <p:nvPr/>
        </p:nvSpPr>
        <p:spPr>
          <a:xfrm rot="-132290">
            <a:off x="6947654" y="2629111"/>
            <a:ext cx="1473791" cy="498668"/>
          </a:xfrm>
          <a:prstGeom prst="wedgeRoundRectCallout">
            <a:avLst>
              <a:gd fmla="val -66186" name="adj1"/>
              <a:gd fmla="val -20763" name="adj2"/>
              <a:gd fmla="val 0" name="adj3"/>
            </a:avLst>
          </a:prstGeom>
          <a:no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solidFill>
                  <a:srgbClr val="FF9900"/>
                </a:solidFill>
                <a:latin typeface="Comic Sans MS"/>
                <a:ea typeface="Comic Sans MS"/>
                <a:cs typeface="Comic Sans MS"/>
                <a:sym typeface="Comic Sans MS"/>
              </a:rPr>
              <a:t>A big jump</a:t>
            </a:r>
            <a:endParaRPr sz="1600">
              <a:solidFill>
                <a:srgbClr val="1C2B33"/>
              </a:solidFill>
              <a:latin typeface="Comic Sans MS"/>
              <a:ea typeface="Comic Sans MS"/>
              <a:cs typeface="Comic Sans MS"/>
              <a:sym typeface="Comic Sans M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46"/>
          <p:cNvSpPr/>
          <p:nvPr/>
        </p:nvSpPr>
        <p:spPr>
          <a:xfrm>
            <a:off x="0" y="0"/>
            <a:ext cx="1789500" cy="5143500"/>
          </a:xfrm>
          <a:prstGeom prst="rect">
            <a:avLst/>
          </a:prstGeom>
          <a:solidFill>
            <a:srgbClr val="2C3D8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268" name="Google Shape;268;p46"/>
          <p:cNvPicPr preferRelativeResize="0"/>
          <p:nvPr/>
        </p:nvPicPr>
        <p:blipFill rotWithShape="1">
          <a:blip r:embed="rId3">
            <a:alphaModFix/>
          </a:blip>
          <a:srcRect b="0" l="0" r="0" t="0"/>
          <a:stretch/>
        </p:blipFill>
        <p:spPr>
          <a:xfrm>
            <a:off x="19017" y="4630790"/>
            <a:ext cx="1789084" cy="512710"/>
          </a:xfrm>
          <a:prstGeom prst="rect">
            <a:avLst/>
          </a:prstGeom>
          <a:noFill/>
          <a:ln>
            <a:noFill/>
          </a:ln>
        </p:spPr>
      </p:pic>
      <p:sp>
        <p:nvSpPr>
          <p:cNvPr id="269" name="Google Shape;269;p46"/>
          <p:cNvSpPr txBox="1"/>
          <p:nvPr/>
        </p:nvSpPr>
        <p:spPr>
          <a:xfrm>
            <a:off x="2065099" y="1366925"/>
            <a:ext cx="2671200" cy="3207300"/>
          </a:xfrm>
          <a:prstGeom prst="rect">
            <a:avLst/>
          </a:prstGeom>
          <a:noFill/>
          <a:ln>
            <a:noFill/>
          </a:ln>
        </p:spPr>
        <p:txBody>
          <a:bodyPr anchorCtr="0" anchor="ctr" bIns="68575" lIns="68575" spcFirstLastPara="1" rIns="68575" wrap="square" tIns="68575">
            <a:noAutofit/>
          </a:bodyPr>
          <a:lstStyle/>
          <a:p>
            <a:pPr indent="0" lvl="0" marL="0" marR="0" rtl="0" algn="l">
              <a:lnSpc>
                <a:spcPct val="146668"/>
              </a:lnSpc>
              <a:spcBef>
                <a:spcPts val="0"/>
              </a:spcBef>
              <a:spcAft>
                <a:spcPts val="0"/>
              </a:spcAft>
              <a:buNone/>
            </a:pPr>
            <a:r>
              <a:rPr b="1" lang="en" sz="1200">
                <a:solidFill>
                  <a:srgbClr val="2C3D8F"/>
                </a:solidFill>
              </a:rPr>
              <a:t>  </a:t>
            </a:r>
            <a:r>
              <a:rPr b="1" lang="en" sz="1400">
                <a:solidFill>
                  <a:srgbClr val="2C3D8F"/>
                </a:solidFill>
              </a:rPr>
              <a:t> Task 1: </a:t>
            </a:r>
            <a:endParaRPr b="1" sz="1400">
              <a:solidFill>
                <a:srgbClr val="2C3D8F"/>
              </a:solidFill>
            </a:endParaRPr>
          </a:p>
          <a:p>
            <a:pPr indent="-254000" lvl="0" marL="685800" marR="0" rtl="0" algn="l">
              <a:lnSpc>
                <a:spcPct val="100000"/>
              </a:lnSpc>
              <a:spcBef>
                <a:spcPts val="0"/>
              </a:spcBef>
              <a:spcAft>
                <a:spcPts val="0"/>
              </a:spcAft>
              <a:buClr>
                <a:srgbClr val="2C3D8F"/>
              </a:buClr>
              <a:buSzPts val="1400"/>
              <a:buAutoNum type="arabicPeriod"/>
            </a:pPr>
            <a:r>
              <a:rPr b="1" lang="en" sz="1400">
                <a:solidFill>
                  <a:srgbClr val="2C3D8F"/>
                </a:solidFill>
              </a:rPr>
              <a:t>Team db3</a:t>
            </a:r>
            <a:endParaRPr b="1" sz="1400">
              <a:solidFill>
                <a:srgbClr val="2C3D8F"/>
              </a:solidFill>
            </a:endParaRPr>
          </a:p>
          <a:p>
            <a:pPr indent="-254000" lvl="0" marL="685800" marR="0" rtl="0" algn="l">
              <a:lnSpc>
                <a:spcPct val="100000"/>
              </a:lnSpc>
              <a:spcBef>
                <a:spcPts val="0"/>
              </a:spcBef>
              <a:spcAft>
                <a:spcPts val="0"/>
              </a:spcAft>
              <a:buClr>
                <a:srgbClr val="2C3D8F"/>
              </a:buClr>
              <a:buSzPts val="1400"/>
              <a:buAutoNum type="arabicPeriod"/>
            </a:pPr>
            <a:r>
              <a:rPr b="1" lang="en" sz="1400">
                <a:solidFill>
                  <a:srgbClr val="2C3D8F"/>
                </a:solidFill>
              </a:rPr>
              <a:t>Team md_dh</a:t>
            </a:r>
            <a:endParaRPr b="1" sz="1400">
              <a:solidFill>
                <a:srgbClr val="2C3D8F"/>
              </a:solidFill>
            </a:endParaRPr>
          </a:p>
          <a:p>
            <a:pPr indent="-254000" lvl="0" marL="685800" marR="0" rtl="0" algn="l">
              <a:lnSpc>
                <a:spcPct val="100000"/>
              </a:lnSpc>
              <a:spcBef>
                <a:spcPts val="0"/>
              </a:spcBef>
              <a:spcAft>
                <a:spcPts val="0"/>
              </a:spcAft>
              <a:buClr>
                <a:srgbClr val="2C3D8F"/>
              </a:buClr>
              <a:buSzPts val="1400"/>
              <a:buAutoNum type="arabicPeriod"/>
            </a:pPr>
            <a:r>
              <a:rPr b="1" lang="en" sz="1400">
                <a:solidFill>
                  <a:srgbClr val="2C3D8F"/>
                </a:solidFill>
              </a:rPr>
              <a:t>Team ElectricSheep</a:t>
            </a:r>
            <a:endParaRPr b="1" sz="1400">
              <a:solidFill>
                <a:srgbClr val="2C3D8F"/>
              </a:solidFill>
            </a:endParaRPr>
          </a:p>
          <a:p>
            <a:pPr indent="0" lvl="0" marL="0" marR="0" rtl="0" algn="l">
              <a:lnSpc>
                <a:spcPct val="100000"/>
              </a:lnSpc>
              <a:spcBef>
                <a:spcPts val="0"/>
              </a:spcBef>
              <a:spcAft>
                <a:spcPts val="0"/>
              </a:spcAft>
              <a:buNone/>
            </a:pPr>
            <a:r>
              <a:t/>
            </a:r>
            <a:endParaRPr sz="1400">
              <a:solidFill>
                <a:srgbClr val="2C3D8F"/>
              </a:solidFill>
            </a:endParaRPr>
          </a:p>
          <a:p>
            <a:pPr indent="0" lvl="0" marL="0" marR="0" rtl="0" algn="l">
              <a:lnSpc>
                <a:spcPct val="100000"/>
              </a:lnSpc>
              <a:spcBef>
                <a:spcPts val="0"/>
              </a:spcBef>
              <a:spcAft>
                <a:spcPts val="0"/>
              </a:spcAft>
              <a:buNone/>
            </a:pPr>
            <a:r>
              <a:rPr b="1" lang="en" sz="1400">
                <a:solidFill>
                  <a:srgbClr val="2C3D8F"/>
                </a:solidFill>
                <a:highlight>
                  <a:srgbClr val="FFFFFF"/>
                </a:highlight>
              </a:rPr>
              <a:t>Task 2:</a:t>
            </a:r>
            <a:endParaRPr b="1" sz="1400">
              <a:solidFill>
                <a:srgbClr val="2C3D8F"/>
              </a:solidFill>
              <a:highlight>
                <a:srgbClr val="FFFFFF"/>
              </a:highlight>
            </a:endParaRPr>
          </a:p>
          <a:p>
            <a:pPr indent="-254000" lvl="0" marL="685800" marR="0" rtl="0" algn="l">
              <a:lnSpc>
                <a:spcPct val="100000"/>
              </a:lnSpc>
              <a:spcBef>
                <a:spcPts val="0"/>
              </a:spcBef>
              <a:spcAft>
                <a:spcPts val="0"/>
              </a:spcAft>
              <a:buClr>
                <a:srgbClr val="2C3D8F"/>
              </a:buClr>
              <a:buSzPts val="1400"/>
              <a:buAutoNum type="arabicPeriod"/>
            </a:pPr>
            <a:r>
              <a:rPr b="1" lang="en" sz="1400">
                <a:solidFill>
                  <a:srgbClr val="2C3D8F"/>
                </a:solidFill>
              </a:rPr>
              <a:t>Team db3</a:t>
            </a:r>
            <a:endParaRPr b="1" sz="1400">
              <a:solidFill>
                <a:srgbClr val="2C3D8F"/>
              </a:solidFill>
            </a:endParaRPr>
          </a:p>
          <a:p>
            <a:pPr indent="-254000" lvl="0" marL="685800" rtl="0" algn="l">
              <a:lnSpc>
                <a:spcPct val="100000"/>
              </a:lnSpc>
              <a:spcBef>
                <a:spcPts val="0"/>
              </a:spcBef>
              <a:spcAft>
                <a:spcPts val="0"/>
              </a:spcAft>
              <a:buClr>
                <a:srgbClr val="2C3D8F"/>
              </a:buClr>
              <a:buSzPts val="1400"/>
              <a:buAutoNum type="arabicPeriod"/>
            </a:pPr>
            <a:r>
              <a:rPr b="1" lang="en" sz="1400">
                <a:solidFill>
                  <a:srgbClr val="2C3D8F"/>
                </a:solidFill>
                <a:highlight>
                  <a:srgbClr val="FFFFFF"/>
                </a:highlight>
              </a:rPr>
              <a:t>Team APEX</a:t>
            </a:r>
            <a:endParaRPr b="1" sz="1400">
              <a:solidFill>
                <a:srgbClr val="2C3D8F"/>
              </a:solidFill>
              <a:highlight>
                <a:srgbClr val="FFFFFF"/>
              </a:highlight>
            </a:endParaRPr>
          </a:p>
          <a:p>
            <a:pPr indent="-254000" lvl="0" marL="685800" rtl="0" algn="l">
              <a:lnSpc>
                <a:spcPct val="100000"/>
              </a:lnSpc>
              <a:spcBef>
                <a:spcPts val="0"/>
              </a:spcBef>
              <a:spcAft>
                <a:spcPts val="0"/>
              </a:spcAft>
              <a:buClr>
                <a:srgbClr val="2C3D8F"/>
              </a:buClr>
              <a:buSzPts val="1400"/>
              <a:buAutoNum type="arabicPeriod"/>
            </a:pPr>
            <a:r>
              <a:rPr b="1" lang="en" sz="1400">
                <a:solidFill>
                  <a:srgbClr val="2C3D8F"/>
                </a:solidFill>
                <a:highlight>
                  <a:srgbClr val="FFFFFF"/>
                </a:highlight>
              </a:rPr>
              <a:t>Team md_dh</a:t>
            </a:r>
            <a:endParaRPr b="1" sz="1400">
              <a:solidFill>
                <a:srgbClr val="2C3D8F"/>
              </a:solidFill>
              <a:highlight>
                <a:srgbClr val="FFFFFF"/>
              </a:highlight>
            </a:endParaRPr>
          </a:p>
          <a:p>
            <a:pPr indent="0" lvl="0" marL="0" rtl="0" algn="l">
              <a:spcBef>
                <a:spcPts val="0"/>
              </a:spcBef>
              <a:spcAft>
                <a:spcPts val="0"/>
              </a:spcAft>
              <a:buNone/>
            </a:pPr>
            <a:r>
              <a:t/>
            </a:r>
            <a:endParaRPr sz="1400">
              <a:solidFill>
                <a:srgbClr val="2C3D8F"/>
              </a:solidFill>
              <a:highlight>
                <a:srgbClr val="FFFFFF"/>
              </a:highlight>
            </a:endParaRPr>
          </a:p>
          <a:p>
            <a:pPr indent="0" lvl="0" marL="0" rtl="0" algn="l">
              <a:spcBef>
                <a:spcPts val="0"/>
              </a:spcBef>
              <a:spcAft>
                <a:spcPts val="0"/>
              </a:spcAft>
              <a:buNone/>
            </a:pPr>
            <a:r>
              <a:rPr b="1" lang="en" sz="1400">
                <a:solidFill>
                  <a:srgbClr val="2C3D8F"/>
                </a:solidFill>
                <a:highlight>
                  <a:srgbClr val="FFFFFF"/>
                </a:highlight>
              </a:rPr>
              <a:t>Task 3: </a:t>
            </a:r>
            <a:endParaRPr b="1" sz="1400">
              <a:solidFill>
                <a:srgbClr val="2C3D8F"/>
              </a:solidFill>
              <a:highlight>
                <a:srgbClr val="FFFFFF"/>
              </a:highlight>
            </a:endParaRPr>
          </a:p>
          <a:p>
            <a:pPr indent="-254000" lvl="0" marL="685800" rtl="0" algn="l">
              <a:spcBef>
                <a:spcPts val="0"/>
              </a:spcBef>
              <a:spcAft>
                <a:spcPts val="0"/>
              </a:spcAft>
              <a:buClr>
                <a:srgbClr val="2C3D8F"/>
              </a:buClr>
              <a:buSzPts val="1400"/>
              <a:buAutoNum type="arabicPeriod"/>
            </a:pPr>
            <a:r>
              <a:rPr b="1" lang="en" sz="1400">
                <a:solidFill>
                  <a:srgbClr val="2C3D8F"/>
                </a:solidFill>
                <a:highlight>
                  <a:srgbClr val="FFFFFF"/>
                </a:highlight>
              </a:rPr>
              <a:t>Team db3</a:t>
            </a:r>
            <a:endParaRPr b="1" sz="1400">
              <a:solidFill>
                <a:srgbClr val="2C3D8F"/>
              </a:solidFill>
              <a:highlight>
                <a:srgbClr val="FFFFFF"/>
              </a:highlight>
            </a:endParaRPr>
          </a:p>
          <a:p>
            <a:pPr indent="-254000" lvl="0" marL="685800" rtl="0" algn="l">
              <a:spcBef>
                <a:spcPts val="0"/>
              </a:spcBef>
              <a:spcAft>
                <a:spcPts val="0"/>
              </a:spcAft>
              <a:buClr>
                <a:srgbClr val="2C3D8F"/>
              </a:buClr>
              <a:buSzPts val="1400"/>
              <a:buAutoNum type="arabicPeriod"/>
            </a:pPr>
            <a:r>
              <a:rPr b="1" lang="en" sz="1400">
                <a:solidFill>
                  <a:srgbClr val="2C3D8F"/>
                </a:solidFill>
                <a:highlight>
                  <a:srgbClr val="FFFFFF"/>
                </a:highlight>
              </a:rPr>
              <a:t>Team APEX</a:t>
            </a:r>
            <a:endParaRPr b="1" sz="1400">
              <a:solidFill>
                <a:srgbClr val="2C3D8F"/>
              </a:solidFill>
              <a:highlight>
                <a:srgbClr val="FFFFFF"/>
              </a:highlight>
            </a:endParaRPr>
          </a:p>
          <a:p>
            <a:pPr indent="-254000" lvl="0" marL="685800" rtl="0" algn="l">
              <a:spcBef>
                <a:spcPts val="0"/>
              </a:spcBef>
              <a:spcAft>
                <a:spcPts val="0"/>
              </a:spcAft>
              <a:buClr>
                <a:srgbClr val="2C3D8F"/>
              </a:buClr>
              <a:buSzPts val="1400"/>
              <a:buAutoNum type="arabicPeriod"/>
            </a:pPr>
            <a:r>
              <a:rPr b="1" lang="en" sz="1400">
                <a:solidFill>
                  <a:srgbClr val="2C3D8F"/>
                </a:solidFill>
                <a:highlight>
                  <a:srgbClr val="FFFFFF"/>
                </a:highlight>
              </a:rPr>
              <a:t>Team vslyu-team </a:t>
            </a:r>
            <a:endParaRPr b="1" sz="1400">
              <a:solidFill>
                <a:srgbClr val="2C3D8F"/>
              </a:solidFill>
              <a:highlight>
                <a:srgbClr val="FFFFFF"/>
              </a:highlight>
            </a:endParaRPr>
          </a:p>
          <a:p>
            <a:pPr indent="0" lvl="0" marL="0" rtl="0" algn="l">
              <a:spcBef>
                <a:spcPts val="0"/>
              </a:spcBef>
              <a:spcAft>
                <a:spcPts val="0"/>
              </a:spcAft>
              <a:buNone/>
            </a:pPr>
            <a:r>
              <a:t/>
            </a:r>
            <a:endParaRPr b="1" sz="1200">
              <a:solidFill>
                <a:srgbClr val="2C3D8F"/>
              </a:solidFill>
              <a:highlight>
                <a:srgbClr val="FFFFFF"/>
              </a:highlight>
            </a:endParaRPr>
          </a:p>
        </p:txBody>
      </p:sp>
      <p:sp>
        <p:nvSpPr>
          <p:cNvPr id="270" name="Google Shape;270;p46"/>
          <p:cNvSpPr txBox="1"/>
          <p:nvPr/>
        </p:nvSpPr>
        <p:spPr>
          <a:xfrm>
            <a:off x="2007956" y="276638"/>
            <a:ext cx="6390600" cy="8931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i="1" lang="en" sz="2300">
                <a:solidFill>
                  <a:srgbClr val="2C3D8F"/>
                </a:solidFill>
              </a:rPr>
              <a:t>KDD Cup: </a:t>
            </a:r>
            <a:endParaRPr b="1" i="1" sz="2300">
              <a:solidFill>
                <a:srgbClr val="2C3D8F"/>
              </a:solidFill>
            </a:endParaRPr>
          </a:p>
          <a:p>
            <a:pPr indent="0" lvl="0" marL="0" rtl="0" algn="l">
              <a:spcBef>
                <a:spcPts val="0"/>
              </a:spcBef>
              <a:spcAft>
                <a:spcPts val="0"/>
              </a:spcAft>
              <a:buNone/>
            </a:pPr>
            <a:r>
              <a:rPr b="1" i="1" lang="en" sz="2300">
                <a:solidFill>
                  <a:srgbClr val="2C3D8F"/>
                </a:solidFill>
              </a:rPr>
              <a:t>CRAG - Comprehensive RAG Benchmark</a:t>
            </a:r>
            <a:endParaRPr i="1" sz="2300">
              <a:solidFill>
                <a:srgbClr val="2C3D8F"/>
              </a:solidFill>
            </a:endParaRPr>
          </a:p>
        </p:txBody>
      </p:sp>
      <p:pic>
        <p:nvPicPr>
          <p:cNvPr id="271" name="Google Shape;271;p46"/>
          <p:cNvPicPr preferRelativeResize="0"/>
          <p:nvPr/>
        </p:nvPicPr>
        <p:blipFill>
          <a:blip r:embed="rId4">
            <a:alphaModFix/>
          </a:blip>
          <a:stretch>
            <a:fillRect/>
          </a:stretch>
        </p:blipFill>
        <p:spPr>
          <a:xfrm>
            <a:off x="3687806" y="276638"/>
            <a:ext cx="1257313" cy="434156"/>
          </a:xfrm>
          <a:prstGeom prst="rect">
            <a:avLst/>
          </a:prstGeom>
          <a:noFill/>
          <a:ln>
            <a:noFill/>
          </a:ln>
        </p:spPr>
      </p:pic>
      <p:sp>
        <p:nvSpPr>
          <p:cNvPr id="272" name="Google Shape;272;p46"/>
          <p:cNvSpPr txBox="1"/>
          <p:nvPr/>
        </p:nvSpPr>
        <p:spPr>
          <a:xfrm>
            <a:off x="5121225" y="1121588"/>
            <a:ext cx="3404400" cy="3941100"/>
          </a:xfrm>
          <a:prstGeom prst="rect">
            <a:avLst/>
          </a:prstGeom>
          <a:noFill/>
          <a:ln>
            <a:noFill/>
          </a:ln>
        </p:spPr>
        <p:txBody>
          <a:bodyPr anchorCtr="0" anchor="t" bIns="68575" lIns="68575" spcFirstLastPara="1" rIns="68575" wrap="square" tIns="68575">
            <a:spAutoFit/>
          </a:bodyPr>
          <a:lstStyle/>
          <a:p>
            <a:pPr indent="-431800" lvl="0" marL="0" marR="0" rtl="0" algn="l">
              <a:lnSpc>
                <a:spcPct val="115000"/>
              </a:lnSpc>
              <a:spcBef>
                <a:spcPts val="0"/>
              </a:spcBef>
              <a:spcAft>
                <a:spcPts val="0"/>
              </a:spcAft>
              <a:buClr>
                <a:srgbClr val="2C3D8F"/>
              </a:buClr>
              <a:buSzPts val="900"/>
              <a:buNone/>
            </a:pPr>
            <a:r>
              <a:rPr b="1" lang="en" sz="900">
                <a:solidFill>
                  <a:srgbClr val="2C3D8F"/>
                </a:solidFill>
              </a:rPr>
              <a:t>Task 1: </a:t>
            </a:r>
            <a:endParaRPr b="1" sz="900">
              <a:solidFill>
                <a:srgbClr val="2C3D8F"/>
              </a:solidFill>
            </a:endParaRPr>
          </a:p>
          <a:p>
            <a:pPr indent="-165100" lvl="0" marL="342900" marR="0" rtl="0" algn="l">
              <a:lnSpc>
                <a:spcPct val="115000"/>
              </a:lnSpc>
              <a:spcBef>
                <a:spcPts val="0"/>
              </a:spcBef>
              <a:spcAft>
                <a:spcPts val="0"/>
              </a:spcAft>
              <a:buClr>
                <a:srgbClr val="2C3D8F"/>
              </a:buClr>
              <a:buSzPts val="900"/>
              <a:buNone/>
            </a:pPr>
            <a:r>
              <a:rPr lang="en" sz="900">
                <a:solidFill>
                  <a:srgbClr val="2C3D8F"/>
                </a:solidFill>
                <a:highlight>
                  <a:srgbClr val="FFFFFF"/>
                </a:highlight>
              </a:rPr>
              <a:t>💐 </a:t>
            </a:r>
            <a:r>
              <a:rPr lang="en" sz="900">
                <a:solidFill>
                  <a:srgbClr val="2C3D8F"/>
                </a:solidFill>
              </a:rPr>
              <a:t>Simple_w_condition Question: Team dummy_model</a:t>
            </a:r>
            <a:endParaRPr sz="900">
              <a:solidFill>
                <a:srgbClr val="2C3D8F"/>
              </a:solidFill>
            </a:endParaRPr>
          </a:p>
          <a:p>
            <a:pPr indent="-165100" lvl="0" marL="342900" marR="0" rtl="0" algn="l">
              <a:lnSpc>
                <a:spcPct val="115000"/>
              </a:lnSpc>
              <a:spcBef>
                <a:spcPts val="0"/>
              </a:spcBef>
              <a:spcAft>
                <a:spcPts val="0"/>
              </a:spcAft>
              <a:buClr>
                <a:srgbClr val="2C3D8F"/>
              </a:buClr>
              <a:buSzPts val="900"/>
              <a:buNone/>
            </a:pPr>
            <a:r>
              <a:rPr lang="en" sz="900">
                <a:solidFill>
                  <a:srgbClr val="2C3D8F"/>
                </a:solidFill>
                <a:highlight>
                  <a:srgbClr val="FFFFFF"/>
                </a:highlight>
              </a:rPr>
              <a:t>💐 </a:t>
            </a:r>
            <a:r>
              <a:rPr lang="en" sz="900">
                <a:solidFill>
                  <a:srgbClr val="2C3D8F"/>
                </a:solidFill>
              </a:rPr>
              <a:t>Set Question: Team dummy_model</a:t>
            </a:r>
            <a:endParaRPr sz="900">
              <a:solidFill>
                <a:srgbClr val="2C3D8F"/>
              </a:solidFill>
            </a:endParaRPr>
          </a:p>
          <a:p>
            <a:pPr indent="0" lvl="0" marL="342900" marR="0" rtl="0" algn="l">
              <a:lnSpc>
                <a:spcPct val="115000"/>
              </a:lnSpc>
              <a:spcBef>
                <a:spcPts val="0"/>
              </a:spcBef>
              <a:spcAft>
                <a:spcPts val="0"/>
              </a:spcAft>
              <a:buNone/>
            </a:pPr>
            <a:r>
              <a:rPr lang="en" sz="900">
                <a:solidFill>
                  <a:srgbClr val="2C3D8F"/>
                </a:solidFill>
                <a:highlight>
                  <a:srgbClr val="FFFFFF"/>
                </a:highlight>
              </a:rPr>
              <a:t>💐 </a:t>
            </a:r>
            <a:r>
              <a:rPr lang="en" sz="900">
                <a:solidFill>
                  <a:srgbClr val="2C3D8F"/>
                </a:solidFill>
              </a:rPr>
              <a:t>Comparison Question: Team dRAGonRAnGers</a:t>
            </a:r>
            <a:endParaRPr sz="900">
              <a:solidFill>
                <a:srgbClr val="2C3D8F"/>
              </a:solidFill>
            </a:endParaRPr>
          </a:p>
          <a:p>
            <a:pPr indent="-165100" lvl="0" marL="342900" marR="0" rtl="0" algn="l">
              <a:lnSpc>
                <a:spcPct val="115000"/>
              </a:lnSpc>
              <a:spcBef>
                <a:spcPts val="0"/>
              </a:spcBef>
              <a:spcAft>
                <a:spcPts val="0"/>
              </a:spcAft>
              <a:buClr>
                <a:srgbClr val="2C3D8F"/>
              </a:buClr>
              <a:buSzPts val="900"/>
              <a:buNone/>
            </a:pPr>
            <a:r>
              <a:rPr lang="en" sz="900">
                <a:solidFill>
                  <a:srgbClr val="2C3D8F"/>
                </a:solidFill>
                <a:highlight>
                  <a:srgbClr val="FFFFFF"/>
                </a:highlight>
              </a:rPr>
              <a:t>💐 Aggregation Question: </a:t>
            </a:r>
            <a:r>
              <a:rPr lang="en" sz="900">
                <a:solidFill>
                  <a:srgbClr val="2C3D8F"/>
                </a:solidFill>
              </a:rPr>
              <a:t>Team dummy_model</a:t>
            </a:r>
            <a:endParaRPr sz="900">
              <a:solidFill>
                <a:srgbClr val="2C3D8F"/>
              </a:solidFill>
              <a:highlight>
                <a:srgbClr val="FFFFFF"/>
              </a:highlight>
            </a:endParaRPr>
          </a:p>
          <a:p>
            <a:pPr indent="-165100" lvl="0" marL="342900" marR="0" rtl="0" algn="l">
              <a:lnSpc>
                <a:spcPct val="115000"/>
              </a:lnSpc>
              <a:spcBef>
                <a:spcPts val="0"/>
              </a:spcBef>
              <a:spcAft>
                <a:spcPts val="0"/>
              </a:spcAft>
              <a:buClr>
                <a:srgbClr val="2C3D8F"/>
              </a:buClr>
              <a:buSzPts val="900"/>
              <a:buNone/>
            </a:pPr>
            <a:r>
              <a:rPr lang="en" sz="900">
                <a:solidFill>
                  <a:srgbClr val="2C3D8F"/>
                </a:solidFill>
                <a:highlight>
                  <a:srgbClr val="FFFFFF"/>
                </a:highlight>
              </a:rPr>
              <a:t>💐 Multi-hop Question: </a:t>
            </a:r>
            <a:r>
              <a:rPr lang="en" sz="900">
                <a:solidFill>
                  <a:srgbClr val="2C3D8F"/>
                </a:solidFill>
              </a:rPr>
              <a:t>Team </a:t>
            </a:r>
            <a:r>
              <a:rPr lang="en" sz="900">
                <a:solidFill>
                  <a:srgbClr val="2C3D8F"/>
                </a:solidFill>
                <a:highlight>
                  <a:srgbClr val="FFFFFF"/>
                </a:highlight>
              </a:rPr>
              <a:t>bumblebee7</a:t>
            </a:r>
            <a:endParaRPr sz="900">
              <a:solidFill>
                <a:srgbClr val="2C3D8F"/>
              </a:solidFill>
              <a:highlight>
                <a:srgbClr val="FFFFFF"/>
              </a:highlight>
            </a:endParaRPr>
          </a:p>
          <a:p>
            <a:pPr indent="-165100" lvl="0" marL="342900" marR="0" rtl="0" algn="l">
              <a:lnSpc>
                <a:spcPct val="115000"/>
              </a:lnSpc>
              <a:spcBef>
                <a:spcPts val="0"/>
              </a:spcBef>
              <a:spcAft>
                <a:spcPts val="0"/>
              </a:spcAft>
              <a:buClr>
                <a:srgbClr val="2C3D8F"/>
              </a:buClr>
              <a:buSzPts val="900"/>
              <a:buNone/>
            </a:pPr>
            <a:r>
              <a:rPr lang="en" sz="900">
                <a:solidFill>
                  <a:srgbClr val="2C3D8F"/>
                </a:solidFill>
                <a:highlight>
                  <a:srgbClr val="FFFFFF"/>
                </a:highlight>
              </a:rPr>
              <a:t>💐 Post-processing Question: Team dRAGonRAnGers</a:t>
            </a:r>
            <a:endParaRPr sz="900">
              <a:solidFill>
                <a:srgbClr val="2C3D8F"/>
              </a:solidFill>
              <a:highlight>
                <a:srgbClr val="FFFFFF"/>
              </a:highlight>
            </a:endParaRPr>
          </a:p>
          <a:p>
            <a:pPr indent="-165100" lvl="0" marL="342900" marR="0" rtl="0" algn="l">
              <a:lnSpc>
                <a:spcPct val="115000"/>
              </a:lnSpc>
              <a:spcBef>
                <a:spcPts val="0"/>
              </a:spcBef>
              <a:spcAft>
                <a:spcPts val="0"/>
              </a:spcAft>
              <a:buClr>
                <a:srgbClr val="2C3D8F"/>
              </a:buClr>
              <a:buSzPts val="900"/>
              <a:buNone/>
            </a:pPr>
            <a:r>
              <a:rPr lang="en" sz="900">
                <a:solidFill>
                  <a:srgbClr val="2C3D8F"/>
                </a:solidFill>
                <a:highlight>
                  <a:srgbClr val="FFFFFF"/>
                </a:highlight>
              </a:rPr>
              <a:t>💐 False Premise Question: Team ETSLab</a:t>
            </a:r>
            <a:endParaRPr sz="900">
              <a:solidFill>
                <a:srgbClr val="2C3D8F"/>
              </a:solidFill>
              <a:highlight>
                <a:srgbClr val="FFFFFF"/>
              </a:highlight>
            </a:endParaRPr>
          </a:p>
          <a:p>
            <a:pPr indent="0" lvl="0" marL="0" marR="0" rtl="0" algn="l">
              <a:lnSpc>
                <a:spcPct val="115000"/>
              </a:lnSpc>
              <a:spcBef>
                <a:spcPts val="0"/>
              </a:spcBef>
              <a:spcAft>
                <a:spcPts val="0"/>
              </a:spcAft>
              <a:buNone/>
            </a:pPr>
            <a:r>
              <a:rPr b="1" lang="en" sz="900">
                <a:solidFill>
                  <a:srgbClr val="2C3D8F"/>
                </a:solidFill>
              </a:rPr>
              <a:t>Task 2:</a:t>
            </a:r>
            <a:endParaRPr b="1" sz="900">
              <a:solidFill>
                <a:srgbClr val="2C3D8F"/>
              </a:solidFill>
            </a:endParaRPr>
          </a:p>
          <a:p>
            <a:pPr indent="0" lvl="0" marL="0" marR="0" rtl="0" algn="l">
              <a:lnSpc>
                <a:spcPct val="115000"/>
              </a:lnSpc>
              <a:spcBef>
                <a:spcPts val="0"/>
              </a:spcBef>
              <a:spcAft>
                <a:spcPts val="0"/>
              </a:spcAft>
              <a:buNone/>
            </a:pPr>
            <a:r>
              <a:rPr lang="en" sz="900">
                <a:solidFill>
                  <a:srgbClr val="2C3D8F"/>
                </a:solidFill>
              </a:rPr>
              <a:t>           </a:t>
            </a:r>
            <a:r>
              <a:rPr lang="en" sz="900">
                <a:solidFill>
                  <a:srgbClr val="2C3D8F"/>
                </a:solidFill>
                <a:highlight>
                  <a:srgbClr val="FFFFFF"/>
                </a:highlight>
              </a:rPr>
              <a:t>💐  </a:t>
            </a:r>
            <a:r>
              <a:rPr lang="en" sz="900">
                <a:solidFill>
                  <a:srgbClr val="2C3D8F"/>
                </a:solidFill>
              </a:rPr>
              <a:t>Simple_w_condition Question: Team ElectricSheep</a:t>
            </a:r>
            <a:endParaRPr sz="900">
              <a:solidFill>
                <a:srgbClr val="2C3D8F"/>
              </a:solidFill>
            </a:endParaRPr>
          </a:p>
          <a:p>
            <a:pPr indent="0" lvl="0" marL="0" marR="0" rtl="0" algn="l">
              <a:lnSpc>
                <a:spcPct val="115000"/>
              </a:lnSpc>
              <a:spcBef>
                <a:spcPts val="0"/>
              </a:spcBef>
              <a:spcAft>
                <a:spcPts val="0"/>
              </a:spcAft>
              <a:buNone/>
            </a:pPr>
            <a:r>
              <a:rPr lang="en" sz="900">
                <a:solidFill>
                  <a:srgbClr val="2C3D8F"/>
                </a:solidFill>
                <a:highlight>
                  <a:srgbClr val="FFFFFF"/>
                </a:highlight>
              </a:rPr>
              <a:t>           </a:t>
            </a:r>
            <a:r>
              <a:rPr lang="en" sz="900">
                <a:solidFill>
                  <a:srgbClr val="2C3D8F"/>
                </a:solidFill>
                <a:highlight>
                  <a:srgbClr val="FFFFFF"/>
                </a:highlight>
              </a:rPr>
              <a:t>💐  </a:t>
            </a:r>
            <a:r>
              <a:rPr lang="en" sz="900">
                <a:solidFill>
                  <a:srgbClr val="2C3D8F"/>
                </a:solidFill>
              </a:rPr>
              <a:t>Set Question: Team ElectricSheep</a:t>
            </a:r>
            <a:endParaRPr sz="900">
              <a:solidFill>
                <a:srgbClr val="2C3D8F"/>
              </a:solidFill>
            </a:endParaRPr>
          </a:p>
          <a:p>
            <a:pPr indent="0" lvl="0" marL="0" marR="0" rtl="0" algn="l">
              <a:lnSpc>
                <a:spcPct val="115000"/>
              </a:lnSpc>
              <a:spcBef>
                <a:spcPts val="0"/>
              </a:spcBef>
              <a:spcAft>
                <a:spcPts val="0"/>
              </a:spcAft>
              <a:buNone/>
            </a:pPr>
            <a:r>
              <a:rPr lang="en" sz="900">
                <a:solidFill>
                  <a:srgbClr val="2C3D8F"/>
                </a:solidFill>
                <a:highlight>
                  <a:srgbClr val="FFFFFF"/>
                </a:highlight>
              </a:rPr>
              <a:t>           </a:t>
            </a:r>
            <a:r>
              <a:rPr lang="en" sz="900">
                <a:solidFill>
                  <a:srgbClr val="2C3D8F"/>
                </a:solidFill>
                <a:highlight>
                  <a:srgbClr val="FFFFFF"/>
                </a:highlight>
              </a:rPr>
              <a:t>💐  </a:t>
            </a:r>
            <a:r>
              <a:rPr lang="en" sz="900">
                <a:solidFill>
                  <a:srgbClr val="2C3D8F"/>
                </a:solidFill>
              </a:rPr>
              <a:t>Comparison Question: Team dRAGonRAnGers</a:t>
            </a:r>
            <a:endParaRPr sz="900">
              <a:solidFill>
                <a:srgbClr val="2C3D8F"/>
              </a:solidFill>
            </a:endParaRPr>
          </a:p>
          <a:p>
            <a:pPr indent="0" lvl="0" marL="0" marR="0" rtl="0" algn="l">
              <a:lnSpc>
                <a:spcPct val="115000"/>
              </a:lnSpc>
              <a:spcBef>
                <a:spcPts val="0"/>
              </a:spcBef>
              <a:spcAft>
                <a:spcPts val="0"/>
              </a:spcAft>
              <a:buNone/>
            </a:pPr>
            <a:r>
              <a:rPr lang="en" sz="900">
                <a:solidFill>
                  <a:srgbClr val="2C3D8F"/>
                </a:solidFill>
                <a:highlight>
                  <a:srgbClr val="FFFFFF"/>
                </a:highlight>
              </a:rPr>
              <a:t>           </a:t>
            </a:r>
            <a:r>
              <a:rPr lang="en" sz="900">
                <a:solidFill>
                  <a:srgbClr val="2C3D8F"/>
                </a:solidFill>
                <a:highlight>
                  <a:srgbClr val="FFFFFF"/>
                </a:highlight>
              </a:rPr>
              <a:t>💐  Aggregation Question: </a:t>
            </a:r>
            <a:r>
              <a:rPr lang="en" sz="900">
                <a:solidFill>
                  <a:srgbClr val="2C3D8F"/>
                </a:solidFill>
              </a:rPr>
              <a:t>Team ElectricSheep</a:t>
            </a:r>
            <a:endParaRPr sz="900">
              <a:solidFill>
                <a:srgbClr val="2C3D8F"/>
              </a:solidFill>
              <a:highlight>
                <a:srgbClr val="FFFFFF"/>
              </a:highlight>
            </a:endParaRPr>
          </a:p>
          <a:p>
            <a:pPr indent="0" lvl="0" marL="0" marR="0" rtl="0" algn="l">
              <a:lnSpc>
                <a:spcPct val="115000"/>
              </a:lnSpc>
              <a:spcBef>
                <a:spcPts val="0"/>
              </a:spcBef>
              <a:spcAft>
                <a:spcPts val="0"/>
              </a:spcAft>
              <a:buNone/>
            </a:pPr>
            <a:r>
              <a:rPr lang="en" sz="900">
                <a:solidFill>
                  <a:srgbClr val="2C3D8F"/>
                </a:solidFill>
                <a:highlight>
                  <a:srgbClr val="FFFFFF"/>
                </a:highlight>
              </a:rPr>
              <a:t>           💐  Multi-hop Question: </a:t>
            </a:r>
            <a:r>
              <a:rPr lang="en" sz="900">
                <a:solidFill>
                  <a:srgbClr val="2C3D8F"/>
                </a:solidFill>
              </a:rPr>
              <a:t>Team ElectricSheep</a:t>
            </a:r>
            <a:endParaRPr sz="900">
              <a:solidFill>
                <a:srgbClr val="2C3D8F"/>
              </a:solidFill>
              <a:highlight>
                <a:srgbClr val="FFFFFF"/>
              </a:highlight>
            </a:endParaRPr>
          </a:p>
          <a:p>
            <a:pPr indent="0" lvl="0" marL="0" marR="0" rtl="0" algn="l">
              <a:lnSpc>
                <a:spcPct val="115000"/>
              </a:lnSpc>
              <a:spcBef>
                <a:spcPts val="0"/>
              </a:spcBef>
              <a:spcAft>
                <a:spcPts val="0"/>
              </a:spcAft>
              <a:buNone/>
            </a:pPr>
            <a:r>
              <a:rPr lang="en" sz="900">
                <a:solidFill>
                  <a:srgbClr val="2C3D8F"/>
                </a:solidFill>
                <a:highlight>
                  <a:srgbClr val="FFFFFF"/>
                </a:highlight>
              </a:rPr>
              <a:t>           💐  Post-processing Question: </a:t>
            </a:r>
            <a:r>
              <a:rPr lang="en" sz="900">
                <a:solidFill>
                  <a:srgbClr val="2C3D8F"/>
                </a:solidFill>
              </a:rPr>
              <a:t>Team ElectricSheep</a:t>
            </a:r>
            <a:endParaRPr sz="900">
              <a:solidFill>
                <a:srgbClr val="2C3D8F"/>
              </a:solidFill>
              <a:highlight>
                <a:srgbClr val="FFFFFF"/>
              </a:highlight>
            </a:endParaRPr>
          </a:p>
          <a:p>
            <a:pPr indent="0" lvl="0" marL="0" marR="0" rtl="0" algn="l">
              <a:lnSpc>
                <a:spcPct val="115000"/>
              </a:lnSpc>
              <a:spcBef>
                <a:spcPts val="0"/>
              </a:spcBef>
              <a:spcAft>
                <a:spcPts val="0"/>
              </a:spcAft>
              <a:buNone/>
            </a:pPr>
            <a:r>
              <a:rPr lang="en" sz="900">
                <a:solidFill>
                  <a:srgbClr val="2C3D8F"/>
                </a:solidFill>
                <a:highlight>
                  <a:srgbClr val="FFFFFF"/>
                </a:highlight>
              </a:rPr>
              <a:t>           💐  False Premise Question: </a:t>
            </a:r>
            <a:r>
              <a:rPr lang="en" sz="900">
                <a:solidFill>
                  <a:srgbClr val="2C3D8F"/>
                </a:solidFill>
              </a:rPr>
              <a:t>Team Future </a:t>
            </a:r>
            <a:endParaRPr sz="900">
              <a:solidFill>
                <a:srgbClr val="2C3D8F"/>
              </a:solidFill>
            </a:endParaRPr>
          </a:p>
          <a:p>
            <a:pPr indent="0" lvl="0" marL="0" marR="0" rtl="0" algn="l">
              <a:lnSpc>
                <a:spcPct val="115000"/>
              </a:lnSpc>
              <a:spcBef>
                <a:spcPts val="0"/>
              </a:spcBef>
              <a:spcAft>
                <a:spcPts val="0"/>
              </a:spcAft>
              <a:buNone/>
            </a:pPr>
            <a:r>
              <a:rPr b="1" lang="en" sz="900">
                <a:solidFill>
                  <a:srgbClr val="2C3D8F"/>
                </a:solidFill>
              </a:rPr>
              <a:t>Task 3: </a:t>
            </a:r>
            <a:endParaRPr b="1" sz="900">
              <a:solidFill>
                <a:srgbClr val="2C3D8F"/>
              </a:solidFill>
            </a:endParaRPr>
          </a:p>
          <a:p>
            <a:pPr indent="0" lvl="0" marL="342900" marR="0" rtl="0" algn="l">
              <a:lnSpc>
                <a:spcPct val="115000"/>
              </a:lnSpc>
              <a:spcBef>
                <a:spcPts val="0"/>
              </a:spcBef>
              <a:spcAft>
                <a:spcPts val="0"/>
              </a:spcAft>
              <a:buNone/>
            </a:pPr>
            <a:r>
              <a:rPr lang="en" sz="900">
                <a:solidFill>
                  <a:srgbClr val="2C3D8F"/>
                </a:solidFill>
                <a:highlight>
                  <a:srgbClr val="FFFFFF"/>
                </a:highlight>
              </a:rPr>
              <a:t>💐 </a:t>
            </a:r>
            <a:r>
              <a:rPr lang="en" sz="900">
                <a:solidFill>
                  <a:srgbClr val="2C3D8F"/>
                </a:solidFill>
              </a:rPr>
              <a:t>Simple_w_condition Question: Team StarTeam </a:t>
            </a:r>
            <a:endParaRPr sz="900">
              <a:solidFill>
                <a:srgbClr val="2C3D8F"/>
              </a:solidFill>
            </a:endParaRPr>
          </a:p>
          <a:p>
            <a:pPr indent="0" lvl="0" marL="342900" marR="0" rtl="0" algn="l">
              <a:lnSpc>
                <a:spcPct val="115000"/>
              </a:lnSpc>
              <a:spcBef>
                <a:spcPts val="0"/>
              </a:spcBef>
              <a:spcAft>
                <a:spcPts val="0"/>
              </a:spcAft>
              <a:buNone/>
            </a:pPr>
            <a:r>
              <a:rPr lang="en" sz="900">
                <a:solidFill>
                  <a:srgbClr val="2C3D8F"/>
                </a:solidFill>
                <a:highlight>
                  <a:srgbClr val="FFFFFF"/>
                </a:highlight>
              </a:rPr>
              <a:t>💐 </a:t>
            </a:r>
            <a:r>
              <a:rPr lang="en" sz="900">
                <a:solidFill>
                  <a:srgbClr val="2C3D8F"/>
                </a:solidFill>
              </a:rPr>
              <a:t>Set Question: Team md_dh</a:t>
            </a:r>
            <a:endParaRPr sz="900">
              <a:solidFill>
                <a:srgbClr val="2C3D8F"/>
              </a:solidFill>
            </a:endParaRPr>
          </a:p>
          <a:p>
            <a:pPr indent="0" lvl="0" marL="342900" marR="0" rtl="0" algn="l">
              <a:lnSpc>
                <a:spcPct val="115000"/>
              </a:lnSpc>
              <a:spcBef>
                <a:spcPts val="0"/>
              </a:spcBef>
              <a:spcAft>
                <a:spcPts val="0"/>
              </a:spcAft>
              <a:buNone/>
            </a:pPr>
            <a:r>
              <a:rPr lang="en" sz="900">
                <a:solidFill>
                  <a:srgbClr val="2C3D8F"/>
                </a:solidFill>
                <a:highlight>
                  <a:srgbClr val="FFFFFF"/>
                </a:highlight>
              </a:rPr>
              <a:t>💐 </a:t>
            </a:r>
            <a:r>
              <a:rPr lang="en" sz="900">
                <a:solidFill>
                  <a:srgbClr val="2C3D8F"/>
                </a:solidFill>
              </a:rPr>
              <a:t>Comparison Question: Team dRAGonRAnGers</a:t>
            </a:r>
            <a:endParaRPr sz="900">
              <a:solidFill>
                <a:srgbClr val="2C3D8F"/>
              </a:solidFill>
            </a:endParaRPr>
          </a:p>
          <a:p>
            <a:pPr indent="342900" lvl="0" marL="0" marR="0" rtl="0" algn="l">
              <a:lnSpc>
                <a:spcPct val="115000"/>
              </a:lnSpc>
              <a:spcBef>
                <a:spcPts val="0"/>
              </a:spcBef>
              <a:spcAft>
                <a:spcPts val="0"/>
              </a:spcAft>
              <a:buNone/>
            </a:pPr>
            <a:r>
              <a:rPr lang="en" sz="900">
                <a:solidFill>
                  <a:srgbClr val="2C3D8F"/>
                </a:solidFill>
                <a:highlight>
                  <a:srgbClr val="FFFFFF"/>
                </a:highlight>
              </a:rPr>
              <a:t>💐 Aggregation Question: </a:t>
            </a:r>
            <a:r>
              <a:rPr lang="en" sz="900">
                <a:solidFill>
                  <a:srgbClr val="2C3D8F"/>
                </a:solidFill>
              </a:rPr>
              <a:t>Team md_dh</a:t>
            </a:r>
            <a:endParaRPr sz="900">
              <a:solidFill>
                <a:srgbClr val="2C3D8F"/>
              </a:solidFill>
              <a:highlight>
                <a:srgbClr val="FFFFFF"/>
              </a:highlight>
            </a:endParaRPr>
          </a:p>
          <a:p>
            <a:pPr indent="342900" lvl="0" marL="0" marR="0" rtl="0" algn="l">
              <a:lnSpc>
                <a:spcPct val="115000"/>
              </a:lnSpc>
              <a:spcBef>
                <a:spcPts val="0"/>
              </a:spcBef>
              <a:spcAft>
                <a:spcPts val="0"/>
              </a:spcAft>
              <a:buNone/>
            </a:pPr>
            <a:r>
              <a:rPr lang="en" sz="900">
                <a:solidFill>
                  <a:srgbClr val="2C3D8F"/>
                </a:solidFill>
                <a:highlight>
                  <a:srgbClr val="FFFFFF"/>
                </a:highlight>
              </a:rPr>
              <a:t>💐 Multi-hop Question: </a:t>
            </a:r>
            <a:r>
              <a:rPr lang="en" sz="900">
                <a:solidFill>
                  <a:srgbClr val="2C3D8F"/>
                </a:solidFill>
              </a:rPr>
              <a:t>Team ETSLab</a:t>
            </a:r>
            <a:endParaRPr sz="900">
              <a:solidFill>
                <a:srgbClr val="2C3D8F"/>
              </a:solidFill>
              <a:highlight>
                <a:srgbClr val="FFFFFF"/>
              </a:highlight>
            </a:endParaRPr>
          </a:p>
          <a:p>
            <a:pPr indent="342900" lvl="0" marL="0" marR="0" rtl="0" algn="l">
              <a:lnSpc>
                <a:spcPct val="115000"/>
              </a:lnSpc>
              <a:spcBef>
                <a:spcPts val="0"/>
              </a:spcBef>
              <a:spcAft>
                <a:spcPts val="0"/>
              </a:spcAft>
              <a:buNone/>
            </a:pPr>
            <a:r>
              <a:rPr lang="en" sz="900">
                <a:solidFill>
                  <a:srgbClr val="2C3D8F"/>
                </a:solidFill>
                <a:highlight>
                  <a:srgbClr val="FFFFFF"/>
                </a:highlight>
              </a:rPr>
              <a:t>💐 Post-processing Question: </a:t>
            </a:r>
            <a:r>
              <a:rPr lang="en" sz="900">
                <a:solidFill>
                  <a:srgbClr val="2C3D8F"/>
                </a:solidFill>
              </a:rPr>
              <a:t>Team md_dh</a:t>
            </a:r>
            <a:endParaRPr sz="900">
              <a:solidFill>
                <a:srgbClr val="2C3D8F"/>
              </a:solidFill>
              <a:highlight>
                <a:srgbClr val="FFFFFF"/>
              </a:highlight>
            </a:endParaRPr>
          </a:p>
          <a:p>
            <a:pPr indent="342900" lvl="0" marL="0" marR="0" rtl="0" algn="l">
              <a:lnSpc>
                <a:spcPct val="115000"/>
              </a:lnSpc>
              <a:spcBef>
                <a:spcPts val="0"/>
              </a:spcBef>
              <a:spcAft>
                <a:spcPts val="0"/>
              </a:spcAft>
              <a:buNone/>
            </a:pPr>
            <a:r>
              <a:rPr lang="en" sz="900">
                <a:solidFill>
                  <a:srgbClr val="2C3D8F"/>
                </a:solidFill>
                <a:highlight>
                  <a:srgbClr val="FFFFFF"/>
                </a:highlight>
              </a:rPr>
              <a:t>💐 False Premise Question: </a:t>
            </a:r>
            <a:r>
              <a:rPr lang="en" sz="900">
                <a:solidFill>
                  <a:srgbClr val="2C3D8F"/>
                </a:solidFill>
              </a:rPr>
              <a:t>Team Riviera4</a:t>
            </a:r>
            <a:endParaRPr sz="900">
              <a:solidFill>
                <a:srgbClr val="2C3D8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47"/>
          <p:cNvSpPr txBox="1"/>
          <p:nvPr/>
        </p:nvSpPr>
        <p:spPr>
          <a:xfrm>
            <a:off x="357725" y="514325"/>
            <a:ext cx="7791300" cy="300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600"/>
              <a:buFont typeface="Arial"/>
              <a:buNone/>
            </a:pPr>
            <a:r>
              <a:t/>
            </a:r>
            <a:endParaRPr b="0" i="0" sz="1500" u="none" cap="none" strike="noStrike">
              <a:solidFill>
                <a:srgbClr val="2C3D8F"/>
              </a:solidFill>
              <a:latin typeface="Arial"/>
              <a:ea typeface="Arial"/>
              <a:cs typeface="Arial"/>
              <a:sym typeface="Arial"/>
            </a:endParaRPr>
          </a:p>
        </p:txBody>
      </p:sp>
      <p:sp>
        <p:nvSpPr>
          <p:cNvPr id="278" name="Google Shape;278;p47"/>
          <p:cNvSpPr txBox="1"/>
          <p:nvPr/>
        </p:nvSpPr>
        <p:spPr>
          <a:xfrm>
            <a:off x="470950" y="1536575"/>
            <a:ext cx="4329600" cy="2298000"/>
          </a:xfrm>
          <a:prstGeom prst="rect">
            <a:avLst/>
          </a:prstGeom>
          <a:noFill/>
          <a:ln>
            <a:noFill/>
          </a:ln>
        </p:spPr>
        <p:txBody>
          <a:bodyPr anchorCtr="0" anchor="t" bIns="34275" lIns="68575" spcFirstLastPara="1" rIns="68575" wrap="square" tIns="34275">
            <a:spAutoFit/>
          </a:bodyPr>
          <a:lstStyle/>
          <a:p>
            <a:pPr indent="-330200" lvl="0" marL="457200" rtl="0" algn="l">
              <a:lnSpc>
                <a:spcPct val="115000"/>
              </a:lnSpc>
              <a:spcBef>
                <a:spcPts val="0"/>
              </a:spcBef>
              <a:spcAft>
                <a:spcPts val="0"/>
              </a:spcAft>
              <a:buClr>
                <a:schemeClr val="dk1"/>
              </a:buClr>
              <a:buSzPts val="1600"/>
              <a:buFont typeface="Comic Sans MS"/>
              <a:buChar char="●"/>
            </a:pPr>
            <a:r>
              <a:rPr lang="en" sz="1600">
                <a:solidFill>
                  <a:schemeClr val="dk1"/>
                </a:solidFill>
                <a:latin typeface="Comic Sans MS"/>
                <a:ea typeface="Comic Sans MS"/>
                <a:cs typeface="Comic Sans MS"/>
                <a:sym typeface="Comic Sans MS"/>
              </a:rPr>
              <a:t>Keep a private test set. 📜</a:t>
            </a:r>
            <a:endParaRPr sz="1600">
              <a:solidFill>
                <a:schemeClr val="dk1"/>
              </a:solidFill>
              <a:latin typeface="Comic Sans MS"/>
              <a:ea typeface="Comic Sans MS"/>
              <a:cs typeface="Comic Sans MS"/>
              <a:sym typeface="Comic Sans MS"/>
            </a:endParaRPr>
          </a:p>
          <a:p>
            <a:pPr indent="-330200" lvl="0" marL="457200" rtl="0" algn="l">
              <a:lnSpc>
                <a:spcPct val="115000"/>
              </a:lnSpc>
              <a:spcBef>
                <a:spcPts val="0"/>
              </a:spcBef>
              <a:spcAft>
                <a:spcPts val="0"/>
              </a:spcAft>
              <a:buClr>
                <a:schemeClr val="dk1"/>
              </a:buClr>
              <a:buSzPts val="1600"/>
              <a:buFont typeface="Comic Sans MS"/>
              <a:buChar char="●"/>
            </a:pPr>
            <a:r>
              <a:rPr lang="en" sz="1600">
                <a:solidFill>
                  <a:schemeClr val="dk1"/>
                </a:solidFill>
                <a:latin typeface="Comic Sans MS"/>
                <a:ea typeface="Comic Sans MS"/>
                <a:cs typeface="Comic Sans MS"/>
                <a:sym typeface="Comic Sans MS"/>
              </a:rPr>
              <a:t>Be prepared to be surprised. 😱</a:t>
            </a:r>
            <a:endParaRPr sz="1600">
              <a:solidFill>
                <a:schemeClr val="dk1"/>
              </a:solidFill>
              <a:latin typeface="Comic Sans MS"/>
              <a:ea typeface="Comic Sans MS"/>
              <a:cs typeface="Comic Sans MS"/>
              <a:sym typeface="Comic Sans MS"/>
            </a:endParaRPr>
          </a:p>
          <a:p>
            <a:pPr indent="-330200" lvl="0" marL="457200" rtl="0" algn="l">
              <a:lnSpc>
                <a:spcPct val="115000"/>
              </a:lnSpc>
              <a:spcBef>
                <a:spcPts val="0"/>
              </a:spcBef>
              <a:spcAft>
                <a:spcPts val="0"/>
              </a:spcAft>
              <a:buClr>
                <a:schemeClr val="dk1"/>
              </a:buClr>
              <a:buSzPts val="1600"/>
              <a:buFont typeface="Comic Sans MS"/>
              <a:buChar char="●"/>
            </a:pPr>
            <a:r>
              <a:rPr lang="en" sz="1600">
                <a:solidFill>
                  <a:schemeClr val="dk1"/>
                </a:solidFill>
                <a:latin typeface="Comic Sans MS"/>
                <a:ea typeface="Comic Sans MS"/>
                <a:cs typeface="Comic Sans MS"/>
                <a:sym typeface="Comic Sans MS"/>
              </a:rPr>
              <a:t>Answer forum questions in time; it helps clarify grey areas and resolve issues. 🐞</a:t>
            </a:r>
            <a:endParaRPr sz="1600">
              <a:solidFill>
                <a:schemeClr val="dk1"/>
              </a:solidFill>
              <a:latin typeface="Comic Sans MS"/>
              <a:ea typeface="Comic Sans MS"/>
              <a:cs typeface="Comic Sans MS"/>
              <a:sym typeface="Comic Sans MS"/>
            </a:endParaRPr>
          </a:p>
          <a:p>
            <a:pPr indent="-330200" lvl="0" marL="457200" rtl="0" algn="l">
              <a:lnSpc>
                <a:spcPct val="115000"/>
              </a:lnSpc>
              <a:spcBef>
                <a:spcPts val="0"/>
              </a:spcBef>
              <a:spcAft>
                <a:spcPts val="0"/>
              </a:spcAft>
              <a:buClr>
                <a:schemeClr val="dk1"/>
              </a:buClr>
              <a:buSzPts val="1600"/>
              <a:buFont typeface="Comic Sans MS"/>
              <a:buChar char="●"/>
            </a:pPr>
            <a:r>
              <a:rPr lang="en" sz="1600">
                <a:solidFill>
                  <a:schemeClr val="dk1"/>
                </a:solidFill>
                <a:latin typeface="Comic Sans MS"/>
                <a:ea typeface="Comic Sans MS"/>
                <a:cs typeface="Comic Sans MS"/>
                <a:sym typeface="Comic Sans MS"/>
              </a:rPr>
              <a:t>Do some accounting! Otherwise computation cost can be prohibitive! 💰</a:t>
            </a:r>
            <a:endParaRPr sz="1600">
              <a:solidFill>
                <a:schemeClr val="dk1"/>
              </a:solidFill>
              <a:latin typeface="Comic Sans MS"/>
              <a:ea typeface="Comic Sans MS"/>
              <a:cs typeface="Comic Sans MS"/>
              <a:sym typeface="Comic Sans MS"/>
            </a:endParaRPr>
          </a:p>
          <a:p>
            <a:pPr indent="-330200" lvl="0" marL="457200" rtl="0" algn="l">
              <a:lnSpc>
                <a:spcPct val="115000"/>
              </a:lnSpc>
              <a:spcBef>
                <a:spcPts val="0"/>
              </a:spcBef>
              <a:spcAft>
                <a:spcPts val="0"/>
              </a:spcAft>
              <a:buClr>
                <a:schemeClr val="dk1"/>
              </a:buClr>
              <a:buSzPts val="1600"/>
              <a:buFont typeface="Comic Sans MS"/>
              <a:buChar char="●"/>
            </a:pPr>
            <a:r>
              <a:rPr lang="en" sz="1600">
                <a:latin typeface="Comic Sans MS"/>
                <a:ea typeface="Comic Sans MS"/>
                <a:cs typeface="Comic Sans MS"/>
                <a:sym typeface="Comic Sans MS"/>
              </a:rPr>
              <a:t>Manual eval takes really long. ⌚️</a:t>
            </a:r>
            <a:endParaRPr i="0" sz="1100" u="none" cap="none" strike="noStrike">
              <a:solidFill>
                <a:srgbClr val="000000"/>
              </a:solidFill>
              <a:latin typeface="Comic Sans MS"/>
              <a:ea typeface="Comic Sans MS"/>
              <a:cs typeface="Comic Sans MS"/>
              <a:sym typeface="Comic Sans MS"/>
            </a:endParaRPr>
          </a:p>
        </p:txBody>
      </p:sp>
      <p:sp>
        <p:nvSpPr>
          <p:cNvPr id="279" name="Google Shape;279;p47"/>
          <p:cNvSpPr/>
          <p:nvPr/>
        </p:nvSpPr>
        <p:spPr>
          <a:xfrm>
            <a:off x="4457700" y="2762250"/>
            <a:ext cx="228600" cy="2286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80" name="Google Shape;280;p47"/>
          <p:cNvSpPr/>
          <p:nvPr/>
        </p:nvSpPr>
        <p:spPr>
          <a:xfrm>
            <a:off x="4572000" y="2876550"/>
            <a:ext cx="228600" cy="2286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pic>
        <p:nvPicPr>
          <p:cNvPr id="281" name="Google Shape;281;p47"/>
          <p:cNvPicPr preferRelativeResize="0"/>
          <p:nvPr/>
        </p:nvPicPr>
        <p:blipFill rotWithShape="1">
          <a:blip r:embed="rId3">
            <a:alphaModFix/>
          </a:blip>
          <a:srcRect b="19404" l="59196" r="2316" t="14862"/>
          <a:stretch/>
        </p:blipFill>
        <p:spPr>
          <a:xfrm>
            <a:off x="0" y="4674000"/>
            <a:ext cx="1219148" cy="469500"/>
          </a:xfrm>
          <a:prstGeom prst="rect">
            <a:avLst/>
          </a:prstGeom>
          <a:noFill/>
          <a:ln>
            <a:noFill/>
          </a:ln>
        </p:spPr>
      </p:pic>
      <p:sp>
        <p:nvSpPr>
          <p:cNvPr id="282" name="Google Shape;282;p47"/>
          <p:cNvSpPr txBox="1"/>
          <p:nvPr/>
        </p:nvSpPr>
        <p:spPr>
          <a:xfrm>
            <a:off x="357725" y="514325"/>
            <a:ext cx="7791300" cy="300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600"/>
              <a:buFont typeface="Arial"/>
              <a:buNone/>
            </a:pPr>
            <a:r>
              <a:t/>
            </a:r>
            <a:endParaRPr b="0" i="0" sz="1500" u="none" cap="none" strike="noStrike">
              <a:solidFill>
                <a:srgbClr val="2C3D8F"/>
              </a:solidFill>
              <a:latin typeface="Arial"/>
              <a:ea typeface="Arial"/>
              <a:cs typeface="Arial"/>
              <a:sym typeface="Arial"/>
            </a:endParaRPr>
          </a:p>
        </p:txBody>
      </p:sp>
      <p:sp>
        <p:nvSpPr>
          <p:cNvPr id="283" name="Google Shape;283;p47"/>
          <p:cNvSpPr txBox="1"/>
          <p:nvPr/>
        </p:nvSpPr>
        <p:spPr>
          <a:xfrm>
            <a:off x="357725" y="514325"/>
            <a:ext cx="7791300" cy="469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600"/>
              <a:buFont typeface="Arial"/>
              <a:buNone/>
            </a:pPr>
            <a:r>
              <a:rPr b="1" i="1" lang="en" sz="2600">
                <a:solidFill>
                  <a:srgbClr val="2C3D8F"/>
                </a:solidFill>
              </a:rPr>
              <a:t>What did we learn?</a:t>
            </a:r>
            <a:endParaRPr b="0" i="0" sz="1500" u="none" cap="none" strike="noStrike">
              <a:solidFill>
                <a:srgbClr val="2C3D8F"/>
              </a:solidFill>
              <a:latin typeface="Arial"/>
              <a:ea typeface="Arial"/>
              <a:cs typeface="Arial"/>
              <a:sym typeface="Arial"/>
            </a:endParaRPr>
          </a:p>
        </p:txBody>
      </p:sp>
      <p:pic>
        <p:nvPicPr>
          <p:cNvPr id="284" name="Google Shape;284;p47"/>
          <p:cNvPicPr preferRelativeResize="0"/>
          <p:nvPr/>
        </p:nvPicPr>
        <p:blipFill>
          <a:blip r:embed="rId4">
            <a:alphaModFix/>
          </a:blip>
          <a:stretch>
            <a:fillRect/>
          </a:stretch>
        </p:blipFill>
        <p:spPr>
          <a:xfrm>
            <a:off x="4939100" y="1500269"/>
            <a:ext cx="4147175" cy="293700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48"/>
          <p:cNvSpPr txBox="1"/>
          <p:nvPr/>
        </p:nvSpPr>
        <p:spPr>
          <a:xfrm>
            <a:off x="323850" y="1062538"/>
            <a:ext cx="8520600" cy="36117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SzPts val="1600"/>
              <a:buChar char="●"/>
            </a:pPr>
            <a:r>
              <a:rPr b="1" lang="en" sz="1600"/>
              <a:t>All KDD Cup Challenge participants</a:t>
            </a:r>
            <a:endParaRPr b="1" sz="1600"/>
          </a:p>
          <a:p>
            <a:pPr indent="-330200" lvl="0" marL="457200" rtl="0" algn="l">
              <a:lnSpc>
                <a:spcPct val="115000"/>
              </a:lnSpc>
              <a:spcBef>
                <a:spcPts val="0"/>
              </a:spcBef>
              <a:spcAft>
                <a:spcPts val="0"/>
              </a:spcAft>
              <a:buSzPts val="1600"/>
              <a:buChar char="●"/>
            </a:pPr>
            <a:r>
              <a:rPr b="1" lang="en" sz="1600"/>
              <a:t>AICrowd</a:t>
            </a:r>
            <a:endParaRPr b="1" sz="1600"/>
          </a:p>
          <a:p>
            <a:pPr indent="-330200" lvl="0" marL="457200" rtl="0" algn="l">
              <a:lnSpc>
                <a:spcPct val="115000"/>
              </a:lnSpc>
              <a:spcBef>
                <a:spcPts val="0"/>
              </a:spcBef>
              <a:spcAft>
                <a:spcPts val="0"/>
              </a:spcAft>
              <a:buSzPts val="1600"/>
              <a:buChar char="●"/>
            </a:pPr>
            <a:r>
              <a:rPr b="1" lang="en" sz="1600"/>
              <a:t>Many many partners </a:t>
            </a:r>
            <a:endParaRPr b="1" sz="1600"/>
          </a:p>
          <a:p>
            <a:pPr indent="0" lvl="0" marL="457200" rtl="0" algn="l">
              <a:lnSpc>
                <a:spcPct val="115000"/>
              </a:lnSpc>
              <a:spcBef>
                <a:spcPts val="0"/>
              </a:spcBef>
              <a:spcAft>
                <a:spcPts val="0"/>
              </a:spcAft>
              <a:buNone/>
            </a:pPr>
            <a:r>
              <a:rPr lang="en" sz="1200"/>
              <a:t>Jinsong Yu, Alex Boesenberg, Sam Wexler, Hejia Zhang, Rares Bostan, Eryk Helenowski, Nanshu Wang, Sinong  Wang, Denis Savenkov, Katie Manlove, David Vu, Florian Gawlitta, Rani Salomi Pitta, Lauren Gregory Mikus, Tara Welch, Nidhi Modi, Ray De Leon, Jader Ricarte, Joshua Aranzaso, Apoorva Srinivas, Courtnee Parker, Jackie Leader, Mindy Abern, Heather Nolan, Ty Toledano, George Lan, Ben Edgar, Sy Choudhury, Rodrick Shepard, Katie Manlove, Mavis Hu, Jen Vinz, Taha Masood, Parkin Kent, Rebekkah Hogan, Tony Nelli, Jennifer Pak, Jonathan Torres and Amy Lee.</a:t>
            </a:r>
            <a:endParaRPr sz="1200"/>
          </a:p>
          <a:p>
            <a:pPr indent="0" lvl="0" marL="0" rtl="0" algn="l">
              <a:lnSpc>
                <a:spcPct val="115000"/>
              </a:lnSpc>
              <a:spcBef>
                <a:spcPts val="0"/>
              </a:spcBef>
              <a:spcAft>
                <a:spcPts val="0"/>
              </a:spcAft>
              <a:buNone/>
            </a:pPr>
            <a:r>
              <a:t/>
            </a:r>
            <a:endParaRPr sz="1200"/>
          </a:p>
          <a:p>
            <a:pPr indent="0" lvl="0" marL="0" rtl="0" algn="l">
              <a:lnSpc>
                <a:spcPct val="115000"/>
              </a:lnSpc>
              <a:spcBef>
                <a:spcPts val="0"/>
              </a:spcBef>
              <a:spcAft>
                <a:spcPts val="0"/>
              </a:spcAft>
              <a:buNone/>
            </a:pPr>
            <a:r>
              <a:t/>
            </a:r>
            <a:endParaRPr sz="1600"/>
          </a:p>
          <a:p>
            <a:pPr indent="0" lvl="0" marL="0" rtl="0" algn="l">
              <a:lnSpc>
                <a:spcPct val="115000"/>
              </a:lnSpc>
              <a:spcBef>
                <a:spcPts val="0"/>
              </a:spcBef>
              <a:spcAft>
                <a:spcPts val="0"/>
              </a:spcAft>
              <a:buNone/>
            </a:pPr>
            <a:r>
              <a:t/>
            </a:r>
            <a:endParaRPr sz="1600"/>
          </a:p>
          <a:p>
            <a:pPr indent="0" lvl="0" marL="0" rtl="0" algn="l">
              <a:lnSpc>
                <a:spcPct val="115000"/>
              </a:lnSpc>
              <a:spcBef>
                <a:spcPts val="0"/>
              </a:spcBef>
              <a:spcAft>
                <a:spcPts val="0"/>
              </a:spcAft>
              <a:buNone/>
            </a:pPr>
            <a:r>
              <a:t/>
            </a:r>
            <a:endParaRPr sz="1600"/>
          </a:p>
          <a:p>
            <a:pPr indent="0" lvl="0" marL="0" rtl="0" algn="l">
              <a:lnSpc>
                <a:spcPct val="115000"/>
              </a:lnSpc>
              <a:spcBef>
                <a:spcPts val="0"/>
              </a:spcBef>
              <a:spcAft>
                <a:spcPts val="0"/>
              </a:spcAft>
              <a:buNone/>
            </a:pPr>
            <a:r>
              <a:t/>
            </a:r>
            <a:endParaRPr sz="1600"/>
          </a:p>
          <a:p>
            <a:pPr indent="0" lvl="0" marL="0" rtl="0" algn="l">
              <a:lnSpc>
                <a:spcPct val="115000"/>
              </a:lnSpc>
              <a:spcBef>
                <a:spcPts val="0"/>
              </a:spcBef>
              <a:spcAft>
                <a:spcPts val="0"/>
              </a:spcAft>
              <a:buNone/>
            </a:pPr>
            <a:r>
              <a:t/>
            </a:r>
            <a:endParaRPr sz="1600">
              <a:latin typeface="Lato"/>
              <a:ea typeface="Lato"/>
              <a:cs typeface="Lato"/>
              <a:sym typeface="Lato"/>
            </a:endParaRPr>
          </a:p>
          <a:p>
            <a:pPr indent="0" lvl="0" marL="0" rtl="0" algn="l">
              <a:lnSpc>
                <a:spcPct val="115000"/>
              </a:lnSpc>
              <a:spcBef>
                <a:spcPts val="0"/>
              </a:spcBef>
              <a:spcAft>
                <a:spcPts val="0"/>
              </a:spcAft>
              <a:buNone/>
            </a:pPr>
            <a:r>
              <a:t/>
            </a:r>
            <a:endParaRPr sz="1600">
              <a:latin typeface="Lato"/>
              <a:ea typeface="Lato"/>
              <a:cs typeface="Lato"/>
              <a:sym typeface="Lato"/>
            </a:endParaRPr>
          </a:p>
        </p:txBody>
      </p:sp>
      <p:pic>
        <p:nvPicPr>
          <p:cNvPr id="290" name="Google Shape;290;p48"/>
          <p:cNvPicPr preferRelativeResize="0"/>
          <p:nvPr/>
        </p:nvPicPr>
        <p:blipFill rotWithShape="1">
          <a:blip r:embed="rId3">
            <a:alphaModFix/>
          </a:blip>
          <a:srcRect b="19404" l="59196" r="2316" t="14862"/>
          <a:stretch/>
        </p:blipFill>
        <p:spPr>
          <a:xfrm>
            <a:off x="0" y="4674000"/>
            <a:ext cx="1219148" cy="469500"/>
          </a:xfrm>
          <a:prstGeom prst="rect">
            <a:avLst/>
          </a:prstGeom>
          <a:noFill/>
          <a:ln>
            <a:noFill/>
          </a:ln>
        </p:spPr>
      </p:pic>
      <p:sp>
        <p:nvSpPr>
          <p:cNvPr id="291" name="Google Shape;291;p48"/>
          <p:cNvSpPr txBox="1"/>
          <p:nvPr/>
        </p:nvSpPr>
        <p:spPr>
          <a:xfrm>
            <a:off x="311700" y="410000"/>
            <a:ext cx="8520600" cy="60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2800">
                <a:solidFill>
                  <a:srgbClr val="2C3D8F"/>
                </a:solidFill>
              </a:rPr>
              <a:t>Acknowledgement</a:t>
            </a:r>
            <a:endParaRPr i="1" sz="2800">
              <a:solidFill>
                <a:srgbClr val="2C3D8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49"/>
          <p:cNvSpPr txBox="1"/>
          <p:nvPr/>
        </p:nvSpPr>
        <p:spPr>
          <a:xfrm>
            <a:off x="357725" y="514325"/>
            <a:ext cx="7791300" cy="300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600"/>
              <a:buFont typeface="Arial"/>
              <a:buNone/>
            </a:pPr>
            <a:r>
              <a:t/>
            </a:r>
            <a:endParaRPr b="0" i="0" sz="1500" u="none" cap="none" strike="noStrike">
              <a:solidFill>
                <a:srgbClr val="2C3D8F"/>
              </a:solidFill>
              <a:latin typeface="Arial"/>
              <a:ea typeface="Arial"/>
              <a:cs typeface="Arial"/>
              <a:sym typeface="Arial"/>
            </a:endParaRPr>
          </a:p>
        </p:txBody>
      </p:sp>
      <p:sp>
        <p:nvSpPr>
          <p:cNvPr id="297" name="Google Shape;297;p49"/>
          <p:cNvSpPr txBox="1"/>
          <p:nvPr/>
        </p:nvSpPr>
        <p:spPr>
          <a:xfrm>
            <a:off x="469200" y="1287375"/>
            <a:ext cx="8532900" cy="1704600"/>
          </a:xfrm>
          <a:prstGeom prst="rect">
            <a:avLst/>
          </a:prstGeom>
          <a:noFill/>
          <a:ln>
            <a:noFill/>
          </a:ln>
        </p:spPr>
        <p:txBody>
          <a:bodyPr anchorCtr="0" anchor="t" bIns="34275" lIns="68575" spcFirstLastPara="1" rIns="68575" wrap="square" tIns="34275">
            <a:spAutoFit/>
          </a:bodyPr>
          <a:lstStyle/>
          <a:p>
            <a:pPr indent="-355600" lvl="0" marL="457200" rtl="0" algn="l">
              <a:lnSpc>
                <a:spcPct val="115000"/>
              </a:lnSpc>
              <a:spcBef>
                <a:spcPts val="0"/>
              </a:spcBef>
              <a:spcAft>
                <a:spcPts val="0"/>
              </a:spcAft>
              <a:buClr>
                <a:schemeClr val="dk1"/>
              </a:buClr>
              <a:buSzPts val="2000"/>
              <a:buChar char="●"/>
            </a:pPr>
            <a:r>
              <a:rPr lang="en" sz="2000">
                <a:solidFill>
                  <a:schemeClr val="dk1"/>
                </a:solidFill>
              </a:rPr>
              <a:t>Promises and Limitations of Retrieval-augmented Language Models </a:t>
            </a:r>
            <a:endParaRPr sz="2000">
              <a:solidFill>
                <a:schemeClr val="dk1"/>
              </a:solidFill>
            </a:endParaRPr>
          </a:p>
          <a:p>
            <a:pPr indent="-342900" lvl="1" marL="914400" rtl="0" algn="l">
              <a:lnSpc>
                <a:spcPct val="115000"/>
              </a:lnSpc>
              <a:spcBef>
                <a:spcPts val="0"/>
              </a:spcBef>
              <a:spcAft>
                <a:spcPts val="0"/>
              </a:spcAft>
              <a:buClr>
                <a:schemeClr val="dk1"/>
              </a:buClr>
              <a:buSzPts val="1800"/>
              <a:buChar char="○"/>
            </a:pPr>
            <a:r>
              <a:rPr lang="en" sz="1800">
                <a:solidFill>
                  <a:schemeClr val="dk1"/>
                </a:solidFill>
              </a:rPr>
              <a:t>Akari Asai et al., “</a:t>
            </a:r>
            <a:r>
              <a:rPr i="1" lang="en" sz="1800" u="sng">
                <a:solidFill>
                  <a:srgbClr val="0000FF"/>
                </a:solidFill>
                <a:hlinkClick r:id="rId3">
                  <a:extLst>
                    <a:ext uri="{A12FA001-AC4F-418D-AE19-62706E023703}">
                      <ahyp:hlinkClr val="tx"/>
                    </a:ext>
                  </a:extLst>
                </a:hlinkClick>
              </a:rPr>
              <a:t>Reliable, adaptable, attributable LMs with Retrieval</a:t>
            </a:r>
            <a:r>
              <a:rPr i="1" lang="en" sz="1800">
                <a:solidFill>
                  <a:schemeClr val="dk1"/>
                </a:solidFill>
              </a:rPr>
              <a:t>.</a:t>
            </a:r>
            <a:r>
              <a:rPr lang="en" sz="1800">
                <a:solidFill>
                  <a:schemeClr val="dk1"/>
                </a:solidFill>
              </a:rPr>
              <a:t>” Arxiv 2024 (slides originally made by Akari Asai)</a:t>
            </a:r>
            <a:endParaRPr sz="1800">
              <a:solidFill>
                <a:schemeClr val="dk1"/>
              </a:solidFill>
            </a:endParaRPr>
          </a:p>
          <a:p>
            <a:pPr indent="0" lvl="0" marL="0" rtl="0" algn="l">
              <a:lnSpc>
                <a:spcPct val="115000"/>
              </a:lnSpc>
              <a:spcBef>
                <a:spcPts val="0"/>
              </a:spcBef>
              <a:spcAft>
                <a:spcPts val="0"/>
              </a:spcAft>
              <a:buNone/>
            </a:pPr>
            <a:r>
              <a:t/>
            </a:r>
            <a:endParaRPr sz="1900">
              <a:solidFill>
                <a:schemeClr val="dk1"/>
              </a:solidFill>
            </a:endParaRPr>
          </a:p>
          <a:p>
            <a:pPr indent="-355600" lvl="0" marL="457200" rtl="0" algn="l">
              <a:lnSpc>
                <a:spcPct val="115000"/>
              </a:lnSpc>
              <a:spcBef>
                <a:spcPts val="0"/>
              </a:spcBef>
              <a:spcAft>
                <a:spcPts val="0"/>
              </a:spcAft>
              <a:buClr>
                <a:schemeClr val="dk1"/>
              </a:buClr>
              <a:buSzPts val="2000"/>
              <a:buChar char="●"/>
            </a:pPr>
            <a:r>
              <a:rPr lang="en" sz="2000">
                <a:solidFill>
                  <a:schemeClr val="dk1"/>
                </a:solidFill>
              </a:rPr>
              <a:t>Some observations on the winning systems</a:t>
            </a:r>
            <a:endParaRPr sz="2000">
              <a:solidFill>
                <a:schemeClr val="dk1"/>
              </a:solidFill>
            </a:endParaRPr>
          </a:p>
        </p:txBody>
      </p:sp>
      <p:sp>
        <p:nvSpPr>
          <p:cNvPr id="298" name="Google Shape;298;p49"/>
          <p:cNvSpPr/>
          <p:nvPr/>
        </p:nvSpPr>
        <p:spPr>
          <a:xfrm>
            <a:off x="4457700" y="2762250"/>
            <a:ext cx="228600" cy="2286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99" name="Google Shape;299;p49"/>
          <p:cNvSpPr/>
          <p:nvPr/>
        </p:nvSpPr>
        <p:spPr>
          <a:xfrm>
            <a:off x="4572000" y="2876550"/>
            <a:ext cx="228600" cy="2286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pic>
        <p:nvPicPr>
          <p:cNvPr id="300" name="Google Shape;300;p49"/>
          <p:cNvPicPr preferRelativeResize="0"/>
          <p:nvPr/>
        </p:nvPicPr>
        <p:blipFill rotWithShape="1">
          <a:blip r:embed="rId4">
            <a:alphaModFix/>
          </a:blip>
          <a:srcRect b="19404" l="59196" r="2316" t="14862"/>
          <a:stretch/>
        </p:blipFill>
        <p:spPr>
          <a:xfrm>
            <a:off x="0" y="4674000"/>
            <a:ext cx="1219148" cy="469500"/>
          </a:xfrm>
          <a:prstGeom prst="rect">
            <a:avLst/>
          </a:prstGeom>
          <a:noFill/>
          <a:ln>
            <a:noFill/>
          </a:ln>
        </p:spPr>
      </p:pic>
      <p:sp>
        <p:nvSpPr>
          <p:cNvPr id="301" name="Google Shape;301;p49"/>
          <p:cNvSpPr txBox="1"/>
          <p:nvPr/>
        </p:nvSpPr>
        <p:spPr>
          <a:xfrm>
            <a:off x="357725" y="514325"/>
            <a:ext cx="7791300" cy="300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600"/>
              <a:buFont typeface="Arial"/>
              <a:buNone/>
            </a:pPr>
            <a:r>
              <a:t/>
            </a:r>
            <a:endParaRPr b="0" i="0" sz="1500" u="none" cap="none" strike="noStrike">
              <a:solidFill>
                <a:srgbClr val="2C3D8F"/>
              </a:solidFill>
              <a:latin typeface="Arial"/>
              <a:ea typeface="Arial"/>
              <a:cs typeface="Arial"/>
              <a:sym typeface="Arial"/>
            </a:endParaRPr>
          </a:p>
        </p:txBody>
      </p:sp>
      <p:sp>
        <p:nvSpPr>
          <p:cNvPr id="302" name="Google Shape;302;p49"/>
          <p:cNvSpPr txBox="1"/>
          <p:nvPr/>
        </p:nvSpPr>
        <p:spPr>
          <a:xfrm>
            <a:off x="357725" y="514325"/>
            <a:ext cx="7791300" cy="469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600"/>
              <a:buFont typeface="Arial"/>
              <a:buNone/>
            </a:pPr>
            <a:r>
              <a:rPr b="1" i="1" lang="en" sz="2600">
                <a:solidFill>
                  <a:srgbClr val="2C3D8F"/>
                </a:solidFill>
              </a:rPr>
              <a:t>Effective RAG Techniques</a:t>
            </a:r>
            <a:endParaRPr b="0" i="0" sz="1500" u="none" cap="none" strike="noStrike">
              <a:solidFill>
                <a:srgbClr val="2C3D8F"/>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50"/>
          <p:cNvSpPr txBox="1"/>
          <p:nvPr>
            <p:ph type="title"/>
          </p:nvPr>
        </p:nvSpPr>
        <p:spPr>
          <a:xfrm>
            <a:off x="311700" y="292625"/>
            <a:ext cx="8520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i="1" lang="en" sz="2600">
                <a:solidFill>
                  <a:srgbClr val="2C3D8F"/>
                </a:solidFill>
              </a:rPr>
              <a:t>Retrieval-augmented LMs</a:t>
            </a:r>
            <a:endParaRPr b="1" i="1" sz="2600">
              <a:solidFill>
                <a:srgbClr val="2C3D8F"/>
              </a:solidFill>
            </a:endParaRPr>
          </a:p>
        </p:txBody>
      </p:sp>
      <p:pic>
        <p:nvPicPr>
          <p:cNvPr id="308" name="Google Shape;308;p50"/>
          <p:cNvPicPr preferRelativeResize="0"/>
          <p:nvPr/>
        </p:nvPicPr>
        <p:blipFill>
          <a:blip r:embed="rId3">
            <a:alphaModFix/>
          </a:blip>
          <a:stretch>
            <a:fillRect/>
          </a:stretch>
        </p:blipFill>
        <p:spPr>
          <a:xfrm>
            <a:off x="152400" y="1017725"/>
            <a:ext cx="8839204" cy="3552082"/>
          </a:xfrm>
          <a:prstGeom prst="rect">
            <a:avLst/>
          </a:prstGeom>
          <a:noFill/>
          <a:ln>
            <a:noFill/>
          </a:ln>
        </p:spPr>
      </p:pic>
      <p:sp>
        <p:nvSpPr>
          <p:cNvPr id="309" name="Google Shape;309;p50"/>
          <p:cNvSpPr txBox="1"/>
          <p:nvPr/>
        </p:nvSpPr>
        <p:spPr>
          <a:xfrm>
            <a:off x="5401600" y="4569800"/>
            <a:ext cx="3742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Slides adapted from the ACL-23 tutorial: </a:t>
            </a:r>
            <a:br>
              <a:rPr lang="en" sz="1200"/>
            </a:br>
            <a:r>
              <a:rPr lang="en" sz="1200"/>
              <a:t>Retrieval-based Language Models and Applications</a:t>
            </a:r>
            <a:endParaRPr sz="1200"/>
          </a:p>
        </p:txBody>
      </p:sp>
      <p:pic>
        <p:nvPicPr>
          <p:cNvPr id="310" name="Google Shape;310;p50"/>
          <p:cNvPicPr preferRelativeResize="0"/>
          <p:nvPr/>
        </p:nvPicPr>
        <p:blipFill rotWithShape="1">
          <a:blip r:embed="rId4">
            <a:alphaModFix/>
          </a:blip>
          <a:srcRect b="19404" l="59196" r="2316" t="14862"/>
          <a:stretch/>
        </p:blipFill>
        <p:spPr>
          <a:xfrm>
            <a:off x="0" y="4674000"/>
            <a:ext cx="1219148" cy="469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33"/>
          <p:cNvSpPr/>
          <p:nvPr>
            <p:ph idx="2" type="pic"/>
          </p:nvPr>
        </p:nvSpPr>
        <p:spPr>
          <a:xfrm>
            <a:off x="4157663" y="0"/>
            <a:ext cx="4986450" cy="3471975"/>
          </a:xfrm>
          <a:prstGeom prst="rect">
            <a:avLst/>
          </a:prstGeom>
          <a:solidFill>
            <a:schemeClr val="lt1"/>
          </a:solidFill>
          <a:ln>
            <a:noFill/>
          </a:ln>
        </p:spPr>
      </p:sp>
      <p:pic>
        <p:nvPicPr>
          <p:cNvPr id="110" name="Google Shape;110;p33"/>
          <p:cNvPicPr preferRelativeResize="0"/>
          <p:nvPr/>
        </p:nvPicPr>
        <p:blipFill rotWithShape="1">
          <a:blip r:embed="rId3">
            <a:alphaModFix/>
          </a:blip>
          <a:srcRect b="39175" l="0" r="0" t="71678"/>
          <a:stretch/>
        </p:blipFill>
        <p:spPr>
          <a:xfrm flipH="1" rot="10800000">
            <a:off x="4157662" y="2571759"/>
            <a:ext cx="4986336" cy="392419"/>
          </a:xfrm>
          <a:prstGeom prst="rect">
            <a:avLst/>
          </a:prstGeom>
          <a:noFill/>
          <a:ln>
            <a:noFill/>
          </a:ln>
        </p:spPr>
      </p:pic>
      <p:sp>
        <p:nvSpPr>
          <p:cNvPr id="111" name="Google Shape;111;p33"/>
          <p:cNvSpPr txBox="1"/>
          <p:nvPr/>
        </p:nvSpPr>
        <p:spPr>
          <a:xfrm>
            <a:off x="693908" y="824180"/>
            <a:ext cx="3519300" cy="469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600"/>
              <a:buFont typeface="Arial"/>
              <a:buNone/>
            </a:pPr>
            <a:r>
              <a:rPr b="1" i="1" lang="en" sz="2600" u="none" cap="none" strike="noStrike">
                <a:solidFill>
                  <a:srgbClr val="2C3D8F"/>
                </a:solidFill>
                <a:latin typeface="Arial"/>
                <a:ea typeface="Arial"/>
                <a:cs typeface="Arial"/>
                <a:sym typeface="Arial"/>
              </a:rPr>
              <a:t>Welcome!</a:t>
            </a:r>
            <a:endParaRPr b="0" i="0" sz="1500" u="none" cap="none" strike="noStrike">
              <a:solidFill>
                <a:srgbClr val="2C3D8F"/>
              </a:solidFill>
              <a:latin typeface="Arial"/>
              <a:ea typeface="Arial"/>
              <a:cs typeface="Arial"/>
              <a:sym typeface="Arial"/>
            </a:endParaRPr>
          </a:p>
        </p:txBody>
      </p:sp>
      <p:pic>
        <p:nvPicPr>
          <p:cNvPr descr="A group of people walking in a park&#10;&#10;Description automatically generated" id="112" name="Google Shape;112;p33"/>
          <p:cNvPicPr preferRelativeResize="0"/>
          <p:nvPr/>
        </p:nvPicPr>
        <p:blipFill rotWithShape="1">
          <a:blip r:embed="rId4">
            <a:alphaModFix/>
          </a:blip>
          <a:srcRect b="0" l="2453" r="2452" t="0"/>
          <a:stretch/>
        </p:blipFill>
        <p:spPr>
          <a:xfrm>
            <a:off x="4157663" y="0"/>
            <a:ext cx="4986450" cy="3471975"/>
          </a:xfrm>
          <a:prstGeom prst="rect">
            <a:avLst/>
          </a:prstGeom>
          <a:solidFill>
            <a:schemeClr val="lt1"/>
          </a:solidFill>
          <a:ln>
            <a:noFill/>
          </a:ln>
        </p:spPr>
      </p:pic>
      <p:pic>
        <p:nvPicPr>
          <p:cNvPr id="113" name="Google Shape;113;p33"/>
          <p:cNvPicPr preferRelativeResize="0"/>
          <p:nvPr/>
        </p:nvPicPr>
        <p:blipFill rotWithShape="1">
          <a:blip r:embed="rId5">
            <a:alphaModFix/>
          </a:blip>
          <a:srcRect b="19404" l="59196" r="2316" t="14862"/>
          <a:stretch/>
        </p:blipFill>
        <p:spPr>
          <a:xfrm>
            <a:off x="0" y="4674000"/>
            <a:ext cx="1219148" cy="469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51"/>
          <p:cNvSpPr txBox="1"/>
          <p:nvPr>
            <p:ph type="title"/>
          </p:nvPr>
        </p:nvSpPr>
        <p:spPr>
          <a:xfrm>
            <a:off x="311700" y="292625"/>
            <a:ext cx="8520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i="1" lang="en" sz="2600">
                <a:solidFill>
                  <a:srgbClr val="FF9900"/>
                </a:solidFill>
              </a:rPr>
              <a:t>Vanilla</a:t>
            </a:r>
            <a:r>
              <a:rPr b="1" i="1" lang="en" sz="2600">
                <a:solidFill>
                  <a:srgbClr val="2C3D8F"/>
                </a:solidFill>
              </a:rPr>
              <a:t> </a:t>
            </a:r>
            <a:r>
              <a:rPr b="1" i="1" lang="en" sz="2600">
                <a:solidFill>
                  <a:srgbClr val="2C3D8F"/>
                </a:solidFill>
              </a:rPr>
              <a:t>Retrieval-augmented Generation (RAG)</a:t>
            </a:r>
            <a:endParaRPr b="1" i="1" sz="2600">
              <a:solidFill>
                <a:srgbClr val="2C3D8F"/>
              </a:solidFill>
            </a:endParaRPr>
          </a:p>
        </p:txBody>
      </p:sp>
      <p:sp>
        <p:nvSpPr>
          <p:cNvPr id="316" name="Google Shape;316;p51"/>
          <p:cNvSpPr txBox="1"/>
          <p:nvPr/>
        </p:nvSpPr>
        <p:spPr>
          <a:xfrm>
            <a:off x="1494025" y="4569800"/>
            <a:ext cx="69534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t>Lewis et al. Retrieval-augmented generation for knowledge-intensive NLP tasks. NeurIPS 2020</a:t>
            </a:r>
            <a:br>
              <a:rPr lang="en" sz="1200"/>
            </a:br>
            <a:r>
              <a:rPr lang="en" sz="1200"/>
              <a:t>Shi et al. REPLUG: Retrieval-Augmented Black-Box Language Models. NAACL 2024</a:t>
            </a:r>
            <a:endParaRPr sz="1200"/>
          </a:p>
        </p:txBody>
      </p:sp>
      <p:pic>
        <p:nvPicPr>
          <p:cNvPr id="317" name="Google Shape;317;p51"/>
          <p:cNvPicPr preferRelativeResize="0"/>
          <p:nvPr/>
        </p:nvPicPr>
        <p:blipFill>
          <a:blip r:embed="rId3">
            <a:alphaModFix/>
          </a:blip>
          <a:stretch>
            <a:fillRect/>
          </a:stretch>
        </p:blipFill>
        <p:spPr>
          <a:xfrm>
            <a:off x="152400" y="1017725"/>
            <a:ext cx="8791081" cy="3399676"/>
          </a:xfrm>
          <a:prstGeom prst="rect">
            <a:avLst/>
          </a:prstGeom>
          <a:noFill/>
          <a:ln>
            <a:noFill/>
          </a:ln>
        </p:spPr>
      </p:pic>
      <p:pic>
        <p:nvPicPr>
          <p:cNvPr id="318" name="Google Shape;318;p51"/>
          <p:cNvPicPr preferRelativeResize="0"/>
          <p:nvPr/>
        </p:nvPicPr>
        <p:blipFill rotWithShape="1">
          <a:blip r:embed="rId4">
            <a:alphaModFix/>
          </a:blip>
          <a:srcRect b="19404" l="59196" r="2316" t="14862"/>
          <a:stretch/>
        </p:blipFill>
        <p:spPr>
          <a:xfrm>
            <a:off x="0" y="4674000"/>
            <a:ext cx="1219148" cy="469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52"/>
          <p:cNvSpPr txBox="1"/>
          <p:nvPr>
            <p:ph type="title"/>
          </p:nvPr>
        </p:nvSpPr>
        <p:spPr>
          <a:xfrm>
            <a:off x="311700" y="292625"/>
            <a:ext cx="8520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i="1" lang="en" sz="2400">
                <a:solidFill>
                  <a:srgbClr val="2C3D8F"/>
                </a:solidFill>
              </a:rPr>
              <a:t>RAG Mitigates Weaknesses of Large Language Models </a:t>
            </a:r>
            <a:endParaRPr b="1" i="1" sz="2400">
              <a:solidFill>
                <a:srgbClr val="2C3D8F"/>
              </a:solidFill>
            </a:endParaRPr>
          </a:p>
        </p:txBody>
      </p:sp>
      <p:sp>
        <p:nvSpPr>
          <p:cNvPr id="324" name="Google Shape;324;p52"/>
          <p:cNvSpPr txBox="1"/>
          <p:nvPr/>
        </p:nvSpPr>
        <p:spPr>
          <a:xfrm>
            <a:off x="1610875" y="4569800"/>
            <a:ext cx="69534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t>Mallen*, Asai* et al., When Not to Trust Language Models: Investigating Effectiveness of Parametric and Non-Parametric Memories (Best Video; Oral) 2023.</a:t>
            </a:r>
            <a:endParaRPr sz="1200"/>
          </a:p>
        </p:txBody>
      </p:sp>
      <p:pic>
        <p:nvPicPr>
          <p:cNvPr id="325" name="Google Shape;325;p52"/>
          <p:cNvPicPr preferRelativeResize="0"/>
          <p:nvPr/>
        </p:nvPicPr>
        <p:blipFill>
          <a:blip r:embed="rId3">
            <a:alphaModFix/>
          </a:blip>
          <a:stretch>
            <a:fillRect/>
          </a:stretch>
        </p:blipFill>
        <p:spPr>
          <a:xfrm>
            <a:off x="579725" y="1017725"/>
            <a:ext cx="7984558" cy="3399675"/>
          </a:xfrm>
          <a:prstGeom prst="rect">
            <a:avLst/>
          </a:prstGeom>
          <a:noFill/>
          <a:ln>
            <a:noFill/>
          </a:ln>
        </p:spPr>
      </p:pic>
      <p:pic>
        <p:nvPicPr>
          <p:cNvPr id="326" name="Google Shape;326;p52"/>
          <p:cNvPicPr preferRelativeResize="0"/>
          <p:nvPr/>
        </p:nvPicPr>
        <p:blipFill rotWithShape="1">
          <a:blip r:embed="rId4">
            <a:alphaModFix/>
          </a:blip>
          <a:srcRect b="19404" l="59196" r="2316" t="14862"/>
          <a:stretch/>
        </p:blipFill>
        <p:spPr>
          <a:xfrm>
            <a:off x="0" y="4674000"/>
            <a:ext cx="1219148" cy="469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53"/>
          <p:cNvSpPr txBox="1"/>
          <p:nvPr>
            <p:ph type="title"/>
          </p:nvPr>
        </p:nvSpPr>
        <p:spPr>
          <a:xfrm>
            <a:off x="311700" y="292625"/>
            <a:ext cx="8520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i="1" lang="en" sz="2400">
                <a:solidFill>
                  <a:srgbClr val="2C3D8F"/>
                </a:solidFill>
              </a:rPr>
              <a:t>RAG Mitigates Weaknesses of Large Language Models </a:t>
            </a:r>
            <a:endParaRPr b="1" i="1" sz="2400">
              <a:solidFill>
                <a:srgbClr val="2C3D8F"/>
              </a:solidFill>
            </a:endParaRPr>
          </a:p>
        </p:txBody>
      </p:sp>
      <p:pic>
        <p:nvPicPr>
          <p:cNvPr id="332" name="Google Shape;332;p53"/>
          <p:cNvPicPr preferRelativeResize="0"/>
          <p:nvPr/>
        </p:nvPicPr>
        <p:blipFill>
          <a:blip r:embed="rId3">
            <a:alphaModFix/>
          </a:blip>
          <a:stretch>
            <a:fillRect/>
          </a:stretch>
        </p:blipFill>
        <p:spPr>
          <a:xfrm>
            <a:off x="680526" y="1007825"/>
            <a:ext cx="7782948" cy="3583650"/>
          </a:xfrm>
          <a:prstGeom prst="rect">
            <a:avLst/>
          </a:prstGeom>
          <a:noFill/>
          <a:ln>
            <a:noFill/>
          </a:ln>
        </p:spPr>
      </p:pic>
      <p:pic>
        <p:nvPicPr>
          <p:cNvPr id="333" name="Google Shape;333;p53"/>
          <p:cNvPicPr preferRelativeResize="0"/>
          <p:nvPr/>
        </p:nvPicPr>
        <p:blipFill rotWithShape="1">
          <a:blip r:embed="rId4">
            <a:alphaModFix/>
          </a:blip>
          <a:srcRect b="19404" l="59196" r="2316" t="14862"/>
          <a:stretch/>
        </p:blipFill>
        <p:spPr>
          <a:xfrm>
            <a:off x="0" y="4674000"/>
            <a:ext cx="1219148" cy="469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54"/>
          <p:cNvSpPr txBox="1"/>
          <p:nvPr>
            <p:ph type="title"/>
          </p:nvPr>
        </p:nvSpPr>
        <p:spPr>
          <a:xfrm>
            <a:off x="311700" y="292625"/>
            <a:ext cx="8520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i="1" lang="en" sz="2400">
                <a:solidFill>
                  <a:srgbClr val="2C3D8F"/>
                </a:solidFill>
              </a:rPr>
              <a:t>RAG Mitigates Weaknesses of Large Language Models </a:t>
            </a:r>
            <a:endParaRPr/>
          </a:p>
        </p:txBody>
      </p:sp>
      <p:sp>
        <p:nvSpPr>
          <p:cNvPr id="339" name="Google Shape;339;p54"/>
          <p:cNvSpPr txBox="1"/>
          <p:nvPr/>
        </p:nvSpPr>
        <p:spPr>
          <a:xfrm>
            <a:off x="1565550" y="4724100"/>
            <a:ext cx="74283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t>Izacard*, Lewis* et al., Atlas: Few-shot Learning with Retrieval Augmented Language Models. JMLR 2023. </a:t>
            </a:r>
            <a:endParaRPr sz="1200"/>
          </a:p>
        </p:txBody>
      </p:sp>
      <p:pic>
        <p:nvPicPr>
          <p:cNvPr id="340" name="Google Shape;340;p54"/>
          <p:cNvPicPr preferRelativeResize="0"/>
          <p:nvPr/>
        </p:nvPicPr>
        <p:blipFill>
          <a:blip r:embed="rId3">
            <a:alphaModFix/>
          </a:blip>
          <a:stretch>
            <a:fillRect/>
          </a:stretch>
        </p:blipFill>
        <p:spPr>
          <a:xfrm>
            <a:off x="633913" y="1017725"/>
            <a:ext cx="7876173" cy="3399676"/>
          </a:xfrm>
          <a:prstGeom prst="rect">
            <a:avLst/>
          </a:prstGeom>
          <a:noFill/>
          <a:ln>
            <a:noFill/>
          </a:ln>
        </p:spPr>
      </p:pic>
      <p:pic>
        <p:nvPicPr>
          <p:cNvPr id="341" name="Google Shape;341;p54"/>
          <p:cNvPicPr preferRelativeResize="0"/>
          <p:nvPr/>
        </p:nvPicPr>
        <p:blipFill rotWithShape="1">
          <a:blip r:embed="rId4">
            <a:alphaModFix/>
          </a:blip>
          <a:srcRect b="19404" l="59196" r="2316" t="14862"/>
          <a:stretch/>
        </p:blipFill>
        <p:spPr>
          <a:xfrm>
            <a:off x="0" y="4674000"/>
            <a:ext cx="1219148" cy="4695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55"/>
          <p:cNvSpPr txBox="1"/>
          <p:nvPr>
            <p:ph type="title"/>
          </p:nvPr>
        </p:nvSpPr>
        <p:spPr>
          <a:xfrm>
            <a:off x="311700" y="292625"/>
            <a:ext cx="8520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i="1" lang="en" sz="2400">
                <a:solidFill>
                  <a:srgbClr val="2C3D8F"/>
                </a:solidFill>
              </a:rPr>
              <a:t>RAG Mitigates Weaknesses of Large Language Models </a:t>
            </a:r>
            <a:endParaRPr/>
          </a:p>
        </p:txBody>
      </p:sp>
      <p:sp>
        <p:nvSpPr>
          <p:cNvPr id="347" name="Google Shape;347;p55"/>
          <p:cNvSpPr txBox="1"/>
          <p:nvPr/>
        </p:nvSpPr>
        <p:spPr>
          <a:xfrm>
            <a:off x="1569300" y="4739400"/>
            <a:ext cx="75324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t>Min* and Gururangan* et al., SILO Language Models: Isolating Legal Risk In a Nonparametric Datastore. ICLR 2024. </a:t>
            </a:r>
            <a:endParaRPr sz="1100"/>
          </a:p>
        </p:txBody>
      </p:sp>
      <p:pic>
        <p:nvPicPr>
          <p:cNvPr id="348" name="Google Shape;348;p55"/>
          <p:cNvPicPr preferRelativeResize="0"/>
          <p:nvPr/>
        </p:nvPicPr>
        <p:blipFill>
          <a:blip r:embed="rId3">
            <a:alphaModFix/>
          </a:blip>
          <a:stretch>
            <a:fillRect/>
          </a:stretch>
        </p:blipFill>
        <p:spPr>
          <a:xfrm>
            <a:off x="661300" y="1071013"/>
            <a:ext cx="7821399" cy="3372226"/>
          </a:xfrm>
          <a:prstGeom prst="rect">
            <a:avLst/>
          </a:prstGeom>
          <a:noFill/>
          <a:ln>
            <a:noFill/>
          </a:ln>
        </p:spPr>
      </p:pic>
      <p:pic>
        <p:nvPicPr>
          <p:cNvPr id="349" name="Google Shape;349;p55"/>
          <p:cNvPicPr preferRelativeResize="0"/>
          <p:nvPr/>
        </p:nvPicPr>
        <p:blipFill rotWithShape="1">
          <a:blip r:embed="rId4">
            <a:alphaModFix/>
          </a:blip>
          <a:srcRect b="19404" l="59196" r="2316" t="14862"/>
          <a:stretch/>
        </p:blipFill>
        <p:spPr>
          <a:xfrm>
            <a:off x="0" y="4674000"/>
            <a:ext cx="1219148" cy="4695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56"/>
          <p:cNvSpPr txBox="1"/>
          <p:nvPr>
            <p:ph type="title"/>
          </p:nvPr>
        </p:nvSpPr>
        <p:spPr>
          <a:xfrm>
            <a:off x="311700" y="292625"/>
            <a:ext cx="8520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i="1" lang="en" sz="2400">
                <a:solidFill>
                  <a:srgbClr val="2C3D8F"/>
                </a:solidFill>
              </a:rPr>
              <a:t>RAG Mitigates Weaknesses of Large Language Models </a:t>
            </a:r>
            <a:endParaRPr/>
          </a:p>
        </p:txBody>
      </p:sp>
      <p:sp>
        <p:nvSpPr>
          <p:cNvPr id="355" name="Google Shape;355;p56"/>
          <p:cNvSpPr txBox="1"/>
          <p:nvPr/>
        </p:nvSpPr>
        <p:spPr>
          <a:xfrm>
            <a:off x="2433125" y="4648925"/>
            <a:ext cx="62382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t>Min et al., Nonparametric Masked Language Modeling. Findings of ACL 2023.</a:t>
            </a:r>
            <a:endParaRPr sz="1200"/>
          </a:p>
        </p:txBody>
      </p:sp>
      <p:pic>
        <p:nvPicPr>
          <p:cNvPr id="356" name="Google Shape;356;p56"/>
          <p:cNvPicPr preferRelativeResize="0"/>
          <p:nvPr/>
        </p:nvPicPr>
        <p:blipFill>
          <a:blip r:embed="rId3">
            <a:alphaModFix/>
          </a:blip>
          <a:stretch>
            <a:fillRect/>
          </a:stretch>
        </p:blipFill>
        <p:spPr>
          <a:xfrm>
            <a:off x="747538" y="1087650"/>
            <a:ext cx="7648927" cy="3338938"/>
          </a:xfrm>
          <a:prstGeom prst="rect">
            <a:avLst/>
          </a:prstGeom>
          <a:noFill/>
          <a:ln>
            <a:noFill/>
          </a:ln>
        </p:spPr>
      </p:pic>
      <p:pic>
        <p:nvPicPr>
          <p:cNvPr id="357" name="Google Shape;357;p56"/>
          <p:cNvPicPr preferRelativeResize="0"/>
          <p:nvPr/>
        </p:nvPicPr>
        <p:blipFill rotWithShape="1">
          <a:blip r:embed="rId4">
            <a:alphaModFix/>
          </a:blip>
          <a:srcRect b="19404" l="59196" r="2316" t="14862"/>
          <a:stretch/>
        </p:blipFill>
        <p:spPr>
          <a:xfrm>
            <a:off x="0" y="4674000"/>
            <a:ext cx="1219148" cy="4695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57"/>
          <p:cNvSpPr txBox="1"/>
          <p:nvPr>
            <p:ph type="title"/>
          </p:nvPr>
        </p:nvSpPr>
        <p:spPr>
          <a:xfrm>
            <a:off x="311700" y="292625"/>
            <a:ext cx="8520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i="1" lang="en" sz="2600">
                <a:solidFill>
                  <a:srgbClr val="2C3D8F"/>
                </a:solidFill>
              </a:rPr>
              <a:t>Diverse Architectures of Retrieval-augmented LMs</a:t>
            </a:r>
            <a:endParaRPr b="1" i="1" sz="2600">
              <a:solidFill>
                <a:srgbClr val="2C3D8F"/>
              </a:solidFill>
            </a:endParaRPr>
          </a:p>
        </p:txBody>
      </p:sp>
      <p:pic>
        <p:nvPicPr>
          <p:cNvPr id="363" name="Google Shape;363;p57"/>
          <p:cNvPicPr preferRelativeResize="0"/>
          <p:nvPr/>
        </p:nvPicPr>
        <p:blipFill>
          <a:blip r:embed="rId3">
            <a:alphaModFix/>
          </a:blip>
          <a:stretch>
            <a:fillRect/>
          </a:stretch>
        </p:blipFill>
        <p:spPr>
          <a:xfrm>
            <a:off x="152400" y="1017725"/>
            <a:ext cx="8839204" cy="3163641"/>
          </a:xfrm>
          <a:prstGeom prst="rect">
            <a:avLst/>
          </a:prstGeom>
          <a:noFill/>
          <a:ln>
            <a:noFill/>
          </a:ln>
        </p:spPr>
      </p:pic>
      <p:pic>
        <p:nvPicPr>
          <p:cNvPr id="364" name="Google Shape;364;p57"/>
          <p:cNvPicPr preferRelativeResize="0"/>
          <p:nvPr/>
        </p:nvPicPr>
        <p:blipFill rotWithShape="1">
          <a:blip r:embed="rId4">
            <a:alphaModFix/>
          </a:blip>
          <a:srcRect b="19404" l="59196" r="2316" t="14862"/>
          <a:stretch/>
        </p:blipFill>
        <p:spPr>
          <a:xfrm>
            <a:off x="0" y="4674000"/>
            <a:ext cx="1219148" cy="4695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58"/>
          <p:cNvSpPr txBox="1"/>
          <p:nvPr>
            <p:ph type="title"/>
          </p:nvPr>
        </p:nvSpPr>
        <p:spPr>
          <a:xfrm>
            <a:off x="311700" y="292625"/>
            <a:ext cx="8520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i="1" lang="en" sz="2400">
                <a:solidFill>
                  <a:srgbClr val="FF9900"/>
                </a:solidFill>
              </a:rPr>
              <a:t>Vanilla </a:t>
            </a:r>
            <a:r>
              <a:rPr b="1" i="1" lang="en" sz="2400">
                <a:solidFill>
                  <a:srgbClr val="2C3D8F"/>
                </a:solidFill>
              </a:rPr>
              <a:t>RAG: Just One Type of Retrieval-augmented LMs</a:t>
            </a:r>
            <a:endParaRPr b="1" i="1" sz="2400">
              <a:solidFill>
                <a:srgbClr val="2C3D8F"/>
              </a:solidFill>
            </a:endParaRPr>
          </a:p>
        </p:txBody>
      </p:sp>
      <p:pic>
        <p:nvPicPr>
          <p:cNvPr id="370" name="Google Shape;370;p58"/>
          <p:cNvPicPr preferRelativeResize="0"/>
          <p:nvPr/>
        </p:nvPicPr>
        <p:blipFill>
          <a:blip r:embed="rId3">
            <a:alphaModFix/>
          </a:blip>
          <a:stretch>
            <a:fillRect/>
          </a:stretch>
        </p:blipFill>
        <p:spPr>
          <a:xfrm>
            <a:off x="152400" y="1017725"/>
            <a:ext cx="8839204" cy="3163641"/>
          </a:xfrm>
          <a:prstGeom prst="rect">
            <a:avLst/>
          </a:prstGeom>
          <a:noFill/>
          <a:ln>
            <a:noFill/>
          </a:ln>
        </p:spPr>
      </p:pic>
      <p:sp>
        <p:nvSpPr>
          <p:cNvPr id="371" name="Google Shape;371;p58"/>
          <p:cNvSpPr/>
          <p:nvPr/>
        </p:nvSpPr>
        <p:spPr>
          <a:xfrm>
            <a:off x="901025" y="3335275"/>
            <a:ext cx="1078200" cy="801300"/>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2" name="Google Shape;372;p58"/>
          <p:cNvSpPr/>
          <p:nvPr/>
        </p:nvSpPr>
        <p:spPr>
          <a:xfrm>
            <a:off x="3565825" y="1331350"/>
            <a:ext cx="1934700" cy="1677600"/>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3" name="Google Shape;373;p58"/>
          <p:cNvSpPr/>
          <p:nvPr/>
        </p:nvSpPr>
        <p:spPr>
          <a:xfrm>
            <a:off x="5795425" y="1285925"/>
            <a:ext cx="2820900" cy="912000"/>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374" name="Google Shape;374;p58"/>
          <p:cNvPicPr preferRelativeResize="0"/>
          <p:nvPr/>
        </p:nvPicPr>
        <p:blipFill rotWithShape="1">
          <a:blip r:embed="rId4">
            <a:alphaModFix/>
          </a:blip>
          <a:srcRect b="19404" l="59196" r="2316" t="14862"/>
          <a:stretch/>
        </p:blipFill>
        <p:spPr>
          <a:xfrm>
            <a:off x="0" y="4674000"/>
            <a:ext cx="1219148" cy="4695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59"/>
          <p:cNvSpPr txBox="1"/>
          <p:nvPr>
            <p:ph type="title"/>
          </p:nvPr>
        </p:nvSpPr>
        <p:spPr>
          <a:xfrm>
            <a:off x="311700" y="445025"/>
            <a:ext cx="8520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i="1" lang="en" sz="2600">
                <a:solidFill>
                  <a:srgbClr val="2C3D8F"/>
                </a:solidFill>
              </a:rPr>
              <a:t>Observations on CRAG Winning Systems</a:t>
            </a:r>
            <a:endParaRPr sz="2600"/>
          </a:p>
        </p:txBody>
      </p:sp>
      <p:sp>
        <p:nvSpPr>
          <p:cNvPr id="380" name="Google Shape;380;p59"/>
          <p:cNvSpPr txBox="1"/>
          <p:nvPr/>
        </p:nvSpPr>
        <p:spPr>
          <a:xfrm>
            <a:off x="469200" y="1287375"/>
            <a:ext cx="8084400" cy="2448000"/>
          </a:xfrm>
          <a:prstGeom prst="rect">
            <a:avLst/>
          </a:prstGeom>
          <a:noFill/>
          <a:ln>
            <a:noFill/>
          </a:ln>
        </p:spPr>
        <p:txBody>
          <a:bodyPr anchorCtr="0" anchor="t" bIns="34275" lIns="68575" spcFirstLastPara="1" rIns="68575" wrap="square" tIns="34275">
            <a:spAutoFit/>
          </a:bodyPr>
          <a:lstStyle/>
          <a:p>
            <a:pPr indent="-355600" lvl="0" marL="457200" rtl="0" algn="l">
              <a:lnSpc>
                <a:spcPct val="115000"/>
              </a:lnSpc>
              <a:spcBef>
                <a:spcPts val="0"/>
              </a:spcBef>
              <a:spcAft>
                <a:spcPts val="0"/>
              </a:spcAft>
              <a:buClr>
                <a:schemeClr val="dk1"/>
              </a:buClr>
              <a:buSzPts val="2000"/>
              <a:buChar char="●"/>
            </a:pPr>
            <a:r>
              <a:rPr lang="en" sz="2000">
                <a:solidFill>
                  <a:schemeClr val="dk1"/>
                </a:solidFill>
              </a:rPr>
              <a:t>No sophisticated model modification</a:t>
            </a:r>
            <a:endParaRPr sz="2000">
              <a:solidFill>
                <a:schemeClr val="dk1"/>
              </a:solidFill>
            </a:endParaRPr>
          </a:p>
          <a:p>
            <a:pPr indent="-349250" lvl="1" marL="914400" rtl="0" algn="l">
              <a:lnSpc>
                <a:spcPct val="115000"/>
              </a:lnSpc>
              <a:spcBef>
                <a:spcPts val="0"/>
              </a:spcBef>
              <a:spcAft>
                <a:spcPts val="0"/>
              </a:spcAft>
              <a:buClr>
                <a:schemeClr val="dk1"/>
              </a:buClr>
              <a:buSzPts val="1900"/>
              <a:buChar char="○"/>
            </a:pPr>
            <a:r>
              <a:rPr lang="en" sz="1900">
                <a:solidFill>
                  <a:schemeClr val="dk1"/>
                </a:solidFill>
              </a:rPr>
              <a:t>LLM is mostly untouched (but tuned for reducing “hallucination”)</a:t>
            </a:r>
            <a:endParaRPr sz="1900">
              <a:solidFill>
                <a:schemeClr val="dk1"/>
              </a:solidFill>
            </a:endParaRPr>
          </a:p>
          <a:p>
            <a:pPr indent="-349250" lvl="1" marL="914400" rtl="0" algn="l">
              <a:lnSpc>
                <a:spcPct val="115000"/>
              </a:lnSpc>
              <a:spcBef>
                <a:spcPts val="0"/>
              </a:spcBef>
              <a:spcAft>
                <a:spcPts val="0"/>
              </a:spcAft>
              <a:buClr>
                <a:schemeClr val="dk1"/>
              </a:buClr>
              <a:buSzPts val="1900"/>
              <a:buChar char="○"/>
            </a:pPr>
            <a:r>
              <a:rPr lang="en" sz="1900">
                <a:solidFill>
                  <a:schemeClr val="dk1"/>
                </a:solidFill>
              </a:rPr>
              <a:t>Retrieved information is incorporated through input augmentation </a:t>
            </a:r>
            <a:endParaRPr sz="1900">
              <a:solidFill>
                <a:schemeClr val="dk1"/>
              </a:solidFill>
            </a:endParaRPr>
          </a:p>
          <a:p>
            <a:pPr indent="0" lvl="0" marL="0" rtl="0" algn="l">
              <a:lnSpc>
                <a:spcPct val="115000"/>
              </a:lnSpc>
              <a:spcBef>
                <a:spcPts val="0"/>
              </a:spcBef>
              <a:spcAft>
                <a:spcPts val="0"/>
              </a:spcAft>
              <a:buNone/>
            </a:pPr>
            <a:r>
              <a:t/>
            </a:r>
            <a:endParaRPr sz="1900">
              <a:solidFill>
                <a:schemeClr val="dk1"/>
              </a:solidFill>
            </a:endParaRPr>
          </a:p>
          <a:p>
            <a:pPr indent="-355600" lvl="0" marL="457200" rtl="0" algn="l">
              <a:lnSpc>
                <a:spcPct val="115000"/>
              </a:lnSpc>
              <a:spcBef>
                <a:spcPts val="0"/>
              </a:spcBef>
              <a:spcAft>
                <a:spcPts val="0"/>
              </a:spcAft>
              <a:buClr>
                <a:schemeClr val="dk1"/>
              </a:buClr>
              <a:buSzPts val="2000"/>
              <a:buChar char="●"/>
            </a:pPr>
            <a:r>
              <a:rPr lang="en" sz="2000">
                <a:solidFill>
                  <a:schemeClr val="dk1"/>
                </a:solidFill>
              </a:rPr>
              <a:t>Retrieval quality (granularity of the retrieved information)</a:t>
            </a:r>
            <a:endParaRPr sz="2000">
              <a:solidFill>
                <a:schemeClr val="dk1"/>
              </a:solidFill>
            </a:endParaRPr>
          </a:p>
          <a:p>
            <a:pPr indent="-355600" lvl="0" marL="457200" rtl="0" algn="l">
              <a:lnSpc>
                <a:spcPct val="115000"/>
              </a:lnSpc>
              <a:spcBef>
                <a:spcPts val="0"/>
              </a:spcBef>
              <a:spcAft>
                <a:spcPts val="0"/>
              </a:spcAft>
              <a:buClr>
                <a:schemeClr val="dk1"/>
              </a:buClr>
              <a:buSzPts val="2000"/>
              <a:buChar char="●"/>
            </a:pPr>
            <a:r>
              <a:rPr lang="en" sz="2000">
                <a:solidFill>
                  <a:schemeClr val="dk1"/>
                </a:solidFill>
              </a:rPr>
              <a:t>LLM generation (incorporation of the retrieved information)</a:t>
            </a:r>
            <a:endParaRPr sz="2000">
              <a:solidFill>
                <a:schemeClr val="dk1"/>
              </a:solidFill>
            </a:endParaRPr>
          </a:p>
          <a:p>
            <a:pPr indent="-355600" lvl="0" marL="457200" rtl="0" algn="l">
              <a:lnSpc>
                <a:spcPct val="115000"/>
              </a:lnSpc>
              <a:spcBef>
                <a:spcPts val="0"/>
              </a:spcBef>
              <a:spcAft>
                <a:spcPts val="0"/>
              </a:spcAft>
              <a:buClr>
                <a:schemeClr val="dk1"/>
              </a:buClr>
              <a:buSzPts val="2000"/>
              <a:buChar char="●"/>
            </a:pPr>
            <a:r>
              <a:rPr lang="en" sz="2000">
                <a:solidFill>
                  <a:schemeClr val="dk1"/>
                </a:solidFill>
              </a:rPr>
              <a:t>Specific system design t</a:t>
            </a:r>
            <a:r>
              <a:rPr lang="en" sz="2000">
                <a:solidFill>
                  <a:schemeClr val="dk1"/>
                </a:solidFill>
              </a:rPr>
              <a:t>ailored</a:t>
            </a:r>
            <a:r>
              <a:rPr lang="en" sz="2000">
                <a:solidFill>
                  <a:schemeClr val="dk1"/>
                </a:solidFill>
              </a:rPr>
              <a:t> to the tasks</a:t>
            </a:r>
            <a:endParaRPr sz="2000">
              <a:solidFill>
                <a:schemeClr val="dk1"/>
              </a:solidFill>
            </a:endParaRPr>
          </a:p>
        </p:txBody>
      </p:sp>
      <p:pic>
        <p:nvPicPr>
          <p:cNvPr id="381" name="Google Shape;381;p59"/>
          <p:cNvPicPr preferRelativeResize="0"/>
          <p:nvPr/>
        </p:nvPicPr>
        <p:blipFill rotWithShape="1">
          <a:blip r:embed="rId3">
            <a:alphaModFix/>
          </a:blip>
          <a:srcRect b="19404" l="59196" r="2316" t="14862"/>
          <a:stretch/>
        </p:blipFill>
        <p:spPr>
          <a:xfrm>
            <a:off x="0" y="4674000"/>
            <a:ext cx="1219148" cy="4695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60"/>
          <p:cNvSpPr txBox="1"/>
          <p:nvPr>
            <p:ph type="title"/>
          </p:nvPr>
        </p:nvSpPr>
        <p:spPr>
          <a:xfrm>
            <a:off x="311700" y="216425"/>
            <a:ext cx="8520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i="1" lang="en" sz="2600">
                <a:solidFill>
                  <a:srgbClr val="2C3D8F"/>
                </a:solidFill>
              </a:rPr>
              <a:t>Retrieval Quality -- db3</a:t>
            </a:r>
            <a:endParaRPr b="1" i="1" sz="2600">
              <a:solidFill>
                <a:srgbClr val="2C3D8F"/>
              </a:solidFill>
            </a:endParaRPr>
          </a:p>
        </p:txBody>
      </p:sp>
      <p:sp>
        <p:nvSpPr>
          <p:cNvPr id="387" name="Google Shape;387;p60"/>
          <p:cNvSpPr txBox="1"/>
          <p:nvPr/>
        </p:nvSpPr>
        <p:spPr>
          <a:xfrm>
            <a:off x="858175" y="938900"/>
            <a:ext cx="7974000" cy="3851100"/>
          </a:xfrm>
          <a:prstGeom prst="rect">
            <a:avLst/>
          </a:prstGeom>
          <a:noFill/>
          <a:ln>
            <a:noFill/>
          </a:ln>
        </p:spPr>
        <p:txBody>
          <a:bodyPr anchorCtr="0" anchor="t" bIns="34275" lIns="68575" spcFirstLastPara="1" rIns="68575" wrap="square" tIns="34275">
            <a:spAutoFit/>
          </a:bodyPr>
          <a:lstStyle/>
          <a:p>
            <a:pPr indent="-355600" lvl="0" marL="457200" rtl="0" algn="l">
              <a:lnSpc>
                <a:spcPct val="115000"/>
              </a:lnSpc>
              <a:spcBef>
                <a:spcPts val="0"/>
              </a:spcBef>
              <a:spcAft>
                <a:spcPts val="0"/>
              </a:spcAft>
              <a:buClr>
                <a:schemeClr val="dk1"/>
              </a:buClr>
              <a:buSzPts val="2000"/>
              <a:buChar char="●"/>
            </a:pPr>
            <a:r>
              <a:rPr lang="en" sz="2000">
                <a:solidFill>
                  <a:schemeClr val="dk1"/>
                </a:solidFill>
              </a:rPr>
              <a:t>Web retrieval: Better chunks by leveraging DOM, reranking</a:t>
            </a:r>
            <a:endParaRPr sz="2000">
              <a:solidFill>
                <a:schemeClr val="dk1"/>
              </a:solidFill>
            </a:endParaRPr>
          </a:p>
          <a:p>
            <a:pPr indent="0" lvl="0" marL="0" rtl="0" algn="l">
              <a:lnSpc>
                <a:spcPct val="115000"/>
              </a:lnSpc>
              <a:spcBef>
                <a:spcPts val="0"/>
              </a:spcBef>
              <a:spcAft>
                <a:spcPts val="0"/>
              </a:spcAft>
              <a:buNone/>
            </a:pPr>
            <a:r>
              <a:t/>
            </a:r>
            <a:endParaRPr sz="2000">
              <a:solidFill>
                <a:schemeClr val="dk1"/>
              </a:solidFill>
            </a:endParaRPr>
          </a:p>
          <a:p>
            <a:pPr indent="0" lvl="0" marL="0" rtl="0" algn="l">
              <a:lnSpc>
                <a:spcPct val="115000"/>
              </a:lnSpc>
              <a:spcBef>
                <a:spcPts val="0"/>
              </a:spcBef>
              <a:spcAft>
                <a:spcPts val="0"/>
              </a:spcAft>
              <a:buNone/>
            </a:pPr>
            <a:r>
              <a:t/>
            </a:r>
            <a:endParaRPr sz="2000">
              <a:solidFill>
                <a:schemeClr val="dk1"/>
              </a:solidFill>
            </a:endParaRPr>
          </a:p>
          <a:p>
            <a:pPr indent="0" lvl="0" marL="0" rtl="0" algn="l">
              <a:lnSpc>
                <a:spcPct val="115000"/>
              </a:lnSpc>
              <a:spcBef>
                <a:spcPts val="0"/>
              </a:spcBef>
              <a:spcAft>
                <a:spcPts val="0"/>
              </a:spcAft>
              <a:buNone/>
            </a:pPr>
            <a:r>
              <a:t/>
            </a:r>
            <a:endParaRPr sz="2000">
              <a:solidFill>
                <a:schemeClr val="dk1"/>
              </a:solidFill>
            </a:endParaRPr>
          </a:p>
          <a:p>
            <a:pPr indent="0" lvl="0" marL="0" rtl="0" algn="l">
              <a:lnSpc>
                <a:spcPct val="115000"/>
              </a:lnSpc>
              <a:spcBef>
                <a:spcPts val="0"/>
              </a:spcBef>
              <a:spcAft>
                <a:spcPts val="0"/>
              </a:spcAft>
              <a:buNone/>
            </a:pPr>
            <a:r>
              <a:t/>
            </a:r>
            <a:endParaRPr sz="2000">
              <a:solidFill>
                <a:schemeClr val="dk1"/>
              </a:solidFill>
            </a:endParaRPr>
          </a:p>
          <a:p>
            <a:pPr indent="0" lvl="0" marL="0" rtl="0" algn="l">
              <a:lnSpc>
                <a:spcPct val="115000"/>
              </a:lnSpc>
              <a:spcBef>
                <a:spcPts val="0"/>
              </a:spcBef>
              <a:spcAft>
                <a:spcPts val="0"/>
              </a:spcAft>
              <a:buNone/>
            </a:pPr>
            <a:r>
              <a:t/>
            </a:r>
            <a:endParaRPr sz="2000">
              <a:solidFill>
                <a:schemeClr val="dk1"/>
              </a:solidFill>
            </a:endParaRPr>
          </a:p>
          <a:p>
            <a:pPr indent="0" lvl="0" marL="0" rtl="0" algn="l">
              <a:lnSpc>
                <a:spcPct val="115000"/>
              </a:lnSpc>
              <a:spcBef>
                <a:spcPts val="0"/>
              </a:spcBef>
              <a:spcAft>
                <a:spcPts val="0"/>
              </a:spcAft>
              <a:buNone/>
            </a:pPr>
            <a:r>
              <a:t/>
            </a:r>
            <a:endParaRPr sz="2000">
              <a:solidFill>
                <a:schemeClr val="dk1"/>
              </a:solidFill>
            </a:endParaRPr>
          </a:p>
          <a:p>
            <a:pPr indent="0" lvl="0" marL="0" rtl="0" algn="l">
              <a:lnSpc>
                <a:spcPct val="115000"/>
              </a:lnSpc>
              <a:spcBef>
                <a:spcPts val="0"/>
              </a:spcBef>
              <a:spcAft>
                <a:spcPts val="0"/>
              </a:spcAft>
              <a:buNone/>
            </a:pPr>
            <a:r>
              <a:t/>
            </a:r>
            <a:endParaRPr sz="2000">
              <a:solidFill>
                <a:schemeClr val="dk1"/>
              </a:solidFill>
            </a:endParaRPr>
          </a:p>
          <a:p>
            <a:pPr indent="-355600" lvl="0" marL="457200" rtl="0" algn="l">
              <a:lnSpc>
                <a:spcPct val="115000"/>
              </a:lnSpc>
              <a:spcBef>
                <a:spcPts val="0"/>
              </a:spcBef>
              <a:spcAft>
                <a:spcPts val="0"/>
              </a:spcAft>
              <a:buClr>
                <a:schemeClr val="dk1"/>
              </a:buClr>
              <a:buSzPts val="2000"/>
              <a:buChar char="●"/>
            </a:pPr>
            <a:r>
              <a:rPr lang="en" sz="2000">
                <a:solidFill>
                  <a:schemeClr val="dk1"/>
                </a:solidFill>
              </a:rPr>
              <a:t>KG retrieval: A new type of “regularized” API</a:t>
            </a:r>
            <a:endParaRPr sz="2000">
              <a:solidFill>
                <a:schemeClr val="dk1"/>
              </a:solidFill>
            </a:endParaRPr>
          </a:p>
          <a:p>
            <a:pPr indent="-342900" lvl="1" marL="914400" rtl="0" algn="l">
              <a:lnSpc>
                <a:spcPct val="115000"/>
              </a:lnSpc>
              <a:spcBef>
                <a:spcPts val="0"/>
              </a:spcBef>
              <a:spcAft>
                <a:spcPts val="0"/>
              </a:spcAft>
              <a:buClr>
                <a:schemeClr val="dk1"/>
              </a:buClr>
              <a:buSzPts val="1800"/>
              <a:buChar char="○"/>
            </a:pPr>
            <a:r>
              <a:rPr lang="en" sz="1800">
                <a:solidFill>
                  <a:schemeClr val="dk1"/>
                </a:solidFill>
              </a:rPr>
              <a:t>Easy to parse and execute</a:t>
            </a:r>
            <a:endParaRPr sz="1800">
              <a:solidFill>
                <a:schemeClr val="dk1"/>
              </a:solidFill>
            </a:endParaRPr>
          </a:p>
          <a:p>
            <a:pPr indent="-342900" lvl="1" marL="914400" rtl="0" algn="l">
              <a:lnSpc>
                <a:spcPct val="115000"/>
              </a:lnSpc>
              <a:spcBef>
                <a:spcPts val="0"/>
              </a:spcBef>
              <a:spcAft>
                <a:spcPts val="0"/>
              </a:spcAft>
              <a:buClr>
                <a:schemeClr val="dk1"/>
              </a:buClr>
              <a:buSzPts val="1800"/>
              <a:buChar char="○"/>
            </a:pPr>
            <a:r>
              <a:rPr lang="en" sz="1800">
                <a:solidFill>
                  <a:schemeClr val="dk1"/>
                </a:solidFill>
              </a:rPr>
              <a:t>Leverages the </a:t>
            </a:r>
            <a:r>
              <a:rPr lang="en" sz="1800">
                <a:solidFill>
                  <a:schemeClr val="dk1"/>
                </a:solidFill>
              </a:rPr>
              <a:t>characteristic</a:t>
            </a:r>
            <a:r>
              <a:rPr lang="en" sz="1800">
                <a:solidFill>
                  <a:schemeClr val="dk1"/>
                </a:solidFill>
              </a:rPr>
              <a:t> of relational databases</a:t>
            </a:r>
            <a:endParaRPr sz="1800">
              <a:solidFill>
                <a:schemeClr val="dk1"/>
              </a:solidFill>
            </a:endParaRPr>
          </a:p>
        </p:txBody>
      </p:sp>
      <p:grpSp>
        <p:nvGrpSpPr>
          <p:cNvPr id="388" name="Google Shape;388;p60"/>
          <p:cNvGrpSpPr/>
          <p:nvPr/>
        </p:nvGrpSpPr>
        <p:grpSpPr>
          <a:xfrm>
            <a:off x="1674470" y="1377411"/>
            <a:ext cx="6550670" cy="2192980"/>
            <a:chOff x="1155525" y="1536150"/>
            <a:chExt cx="6711752" cy="2303550"/>
          </a:xfrm>
        </p:grpSpPr>
        <p:pic>
          <p:nvPicPr>
            <p:cNvPr id="389" name="Google Shape;389;p60"/>
            <p:cNvPicPr preferRelativeResize="0"/>
            <p:nvPr/>
          </p:nvPicPr>
          <p:blipFill>
            <a:blip r:embed="rId3">
              <a:alphaModFix/>
            </a:blip>
            <a:stretch>
              <a:fillRect/>
            </a:stretch>
          </p:blipFill>
          <p:spPr>
            <a:xfrm>
              <a:off x="1155525" y="1536150"/>
              <a:ext cx="6711752" cy="1964550"/>
            </a:xfrm>
            <a:prstGeom prst="rect">
              <a:avLst/>
            </a:prstGeom>
            <a:noFill/>
            <a:ln>
              <a:noFill/>
            </a:ln>
          </p:spPr>
        </p:pic>
        <p:sp>
          <p:nvSpPr>
            <p:cNvPr id="390" name="Google Shape;390;p60"/>
            <p:cNvSpPr txBox="1"/>
            <p:nvPr/>
          </p:nvSpPr>
          <p:spPr>
            <a:xfrm>
              <a:off x="2213850" y="3500700"/>
              <a:ext cx="4595100" cy="33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t>Xia et al., </a:t>
              </a:r>
              <a:r>
                <a:rPr lang="en" sz="1300"/>
                <a:t>Winning solution for Meta KDD Cup’24. Figure 1</a:t>
              </a:r>
              <a:endParaRPr sz="1300"/>
            </a:p>
          </p:txBody>
        </p:sp>
      </p:grpSp>
      <p:pic>
        <p:nvPicPr>
          <p:cNvPr id="391" name="Google Shape;391;p60"/>
          <p:cNvPicPr preferRelativeResize="0"/>
          <p:nvPr/>
        </p:nvPicPr>
        <p:blipFill rotWithShape="1">
          <a:blip r:embed="rId4">
            <a:alphaModFix/>
          </a:blip>
          <a:srcRect b="19404" l="59196" r="2316" t="14862"/>
          <a:stretch/>
        </p:blipFill>
        <p:spPr>
          <a:xfrm>
            <a:off x="0" y="4674000"/>
            <a:ext cx="1219148" cy="469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34"/>
          <p:cNvSpPr txBox="1"/>
          <p:nvPr/>
        </p:nvSpPr>
        <p:spPr>
          <a:xfrm>
            <a:off x="323850" y="1062538"/>
            <a:ext cx="8520600" cy="36117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SzPts val="1600"/>
              <a:buChar char="●"/>
            </a:pPr>
            <a:r>
              <a:rPr b="1" lang="en" sz="1600"/>
              <a:t>Workshop organizers</a:t>
            </a:r>
            <a:endParaRPr b="1" sz="1600"/>
          </a:p>
          <a:p>
            <a:pPr indent="0" lvl="0" marL="0" rtl="0" algn="l">
              <a:lnSpc>
                <a:spcPct val="115000"/>
              </a:lnSpc>
              <a:spcBef>
                <a:spcPts val="0"/>
              </a:spcBef>
              <a:spcAft>
                <a:spcPts val="0"/>
              </a:spcAft>
              <a:buNone/>
            </a:pPr>
            <a:r>
              <a:t/>
            </a:r>
            <a:endParaRPr sz="1600"/>
          </a:p>
          <a:p>
            <a:pPr indent="0" lvl="0" marL="0" rtl="0" algn="l">
              <a:lnSpc>
                <a:spcPct val="115000"/>
              </a:lnSpc>
              <a:spcBef>
                <a:spcPts val="0"/>
              </a:spcBef>
              <a:spcAft>
                <a:spcPts val="0"/>
              </a:spcAft>
              <a:buNone/>
            </a:pPr>
            <a:r>
              <a:t/>
            </a:r>
            <a:endParaRPr sz="1600"/>
          </a:p>
          <a:p>
            <a:pPr indent="0" lvl="0" marL="0" rtl="0" algn="l">
              <a:lnSpc>
                <a:spcPct val="115000"/>
              </a:lnSpc>
              <a:spcBef>
                <a:spcPts val="0"/>
              </a:spcBef>
              <a:spcAft>
                <a:spcPts val="0"/>
              </a:spcAft>
              <a:buNone/>
            </a:pPr>
            <a:r>
              <a:t/>
            </a:r>
            <a:endParaRPr sz="1600"/>
          </a:p>
          <a:p>
            <a:pPr indent="0" lvl="0" marL="0" rtl="0" algn="l">
              <a:lnSpc>
                <a:spcPct val="115000"/>
              </a:lnSpc>
              <a:spcBef>
                <a:spcPts val="0"/>
              </a:spcBef>
              <a:spcAft>
                <a:spcPts val="0"/>
              </a:spcAft>
              <a:buNone/>
            </a:pPr>
            <a:r>
              <a:t/>
            </a:r>
            <a:endParaRPr sz="1600"/>
          </a:p>
          <a:p>
            <a:pPr indent="0" lvl="0" marL="457200" rtl="0" algn="l">
              <a:lnSpc>
                <a:spcPct val="115000"/>
              </a:lnSpc>
              <a:spcBef>
                <a:spcPts val="0"/>
              </a:spcBef>
              <a:spcAft>
                <a:spcPts val="0"/>
              </a:spcAft>
              <a:buNone/>
            </a:pPr>
            <a:r>
              <a:t/>
            </a:r>
            <a:endParaRPr b="1" sz="1600"/>
          </a:p>
          <a:p>
            <a:pPr indent="-330200" lvl="0" marL="457200" rtl="0" algn="l">
              <a:lnSpc>
                <a:spcPct val="115000"/>
              </a:lnSpc>
              <a:spcBef>
                <a:spcPts val="0"/>
              </a:spcBef>
              <a:spcAft>
                <a:spcPts val="0"/>
              </a:spcAft>
              <a:buSzPts val="1600"/>
              <a:buChar char="●"/>
            </a:pPr>
            <a:r>
              <a:rPr b="1" lang="en" sz="1600"/>
              <a:t>CRAG co-authors</a:t>
            </a:r>
            <a:endParaRPr b="1" sz="1600"/>
          </a:p>
          <a:p>
            <a:pPr indent="0" lvl="0" marL="457200" rtl="0" algn="l">
              <a:lnSpc>
                <a:spcPct val="115000"/>
              </a:lnSpc>
              <a:spcBef>
                <a:spcPts val="0"/>
              </a:spcBef>
              <a:spcAft>
                <a:spcPts val="0"/>
              </a:spcAft>
              <a:buNone/>
            </a:pPr>
            <a:r>
              <a:rPr lang="en" sz="1200"/>
              <a:t>Hao Xin, Yushi Sun, Nikita Bhalla, Xiangsen Chen, Sajal Choudhary, Rongze Daniel Gui, Ziran Will Jiang, Ziyu Jiang, Lingkun Kong, Brian Moran, An Yan, Chenyu Yang, Eting Yuan, Hanwen Zha, Nan Tang, Lei Chen, Nicolas Scheffer, Yue Liu, Nirav Shah, Rakesh Wanga, Anuj Kumar</a:t>
            </a:r>
            <a:endParaRPr sz="1200"/>
          </a:p>
          <a:p>
            <a:pPr indent="0" lvl="0" marL="0" rtl="0" algn="l">
              <a:lnSpc>
                <a:spcPct val="115000"/>
              </a:lnSpc>
              <a:spcBef>
                <a:spcPts val="0"/>
              </a:spcBef>
              <a:spcAft>
                <a:spcPts val="0"/>
              </a:spcAft>
              <a:buNone/>
            </a:pPr>
            <a:r>
              <a:t/>
            </a:r>
            <a:endParaRPr sz="1200"/>
          </a:p>
          <a:p>
            <a:pPr indent="0" lvl="0" marL="0" rtl="0" algn="l">
              <a:lnSpc>
                <a:spcPct val="115000"/>
              </a:lnSpc>
              <a:spcBef>
                <a:spcPts val="0"/>
              </a:spcBef>
              <a:spcAft>
                <a:spcPts val="0"/>
              </a:spcAft>
              <a:buNone/>
            </a:pPr>
            <a:r>
              <a:t/>
            </a:r>
            <a:endParaRPr sz="1200"/>
          </a:p>
          <a:p>
            <a:pPr indent="0" lvl="0" marL="0" rtl="0" algn="l">
              <a:lnSpc>
                <a:spcPct val="115000"/>
              </a:lnSpc>
              <a:spcBef>
                <a:spcPts val="0"/>
              </a:spcBef>
              <a:spcAft>
                <a:spcPts val="0"/>
              </a:spcAft>
              <a:buNone/>
            </a:pPr>
            <a:r>
              <a:t/>
            </a:r>
            <a:endParaRPr sz="1600"/>
          </a:p>
          <a:p>
            <a:pPr indent="0" lvl="0" marL="0" rtl="0" algn="l">
              <a:lnSpc>
                <a:spcPct val="115000"/>
              </a:lnSpc>
              <a:spcBef>
                <a:spcPts val="0"/>
              </a:spcBef>
              <a:spcAft>
                <a:spcPts val="0"/>
              </a:spcAft>
              <a:buNone/>
            </a:pPr>
            <a:r>
              <a:t/>
            </a:r>
            <a:endParaRPr sz="1600"/>
          </a:p>
          <a:p>
            <a:pPr indent="0" lvl="0" marL="0" rtl="0" algn="l">
              <a:lnSpc>
                <a:spcPct val="115000"/>
              </a:lnSpc>
              <a:spcBef>
                <a:spcPts val="0"/>
              </a:spcBef>
              <a:spcAft>
                <a:spcPts val="0"/>
              </a:spcAft>
              <a:buNone/>
            </a:pPr>
            <a:r>
              <a:t/>
            </a:r>
            <a:endParaRPr sz="1600"/>
          </a:p>
          <a:p>
            <a:pPr indent="0" lvl="0" marL="0" rtl="0" algn="l">
              <a:lnSpc>
                <a:spcPct val="115000"/>
              </a:lnSpc>
              <a:spcBef>
                <a:spcPts val="0"/>
              </a:spcBef>
              <a:spcAft>
                <a:spcPts val="0"/>
              </a:spcAft>
              <a:buNone/>
            </a:pPr>
            <a:r>
              <a:t/>
            </a:r>
            <a:endParaRPr sz="1600"/>
          </a:p>
          <a:p>
            <a:pPr indent="0" lvl="0" marL="0" rtl="0" algn="l">
              <a:lnSpc>
                <a:spcPct val="115000"/>
              </a:lnSpc>
              <a:spcBef>
                <a:spcPts val="0"/>
              </a:spcBef>
              <a:spcAft>
                <a:spcPts val="0"/>
              </a:spcAft>
              <a:buNone/>
            </a:pPr>
            <a:r>
              <a:t/>
            </a:r>
            <a:endParaRPr sz="1600">
              <a:latin typeface="Lato"/>
              <a:ea typeface="Lato"/>
              <a:cs typeface="Lato"/>
              <a:sym typeface="Lato"/>
            </a:endParaRPr>
          </a:p>
          <a:p>
            <a:pPr indent="0" lvl="0" marL="0" rtl="0" algn="l">
              <a:lnSpc>
                <a:spcPct val="115000"/>
              </a:lnSpc>
              <a:spcBef>
                <a:spcPts val="0"/>
              </a:spcBef>
              <a:spcAft>
                <a:spcPts val="0"/>
              </a:spcAft>
              <a:buNone/>
            </a:pPr>
            <a:r>
              <a:t/>
            </a:r>
            <a:endParaRPr sz="1600">
              <a:latin typeface="Lato"/>
              <a:ea typeface="Lato"/>
              <a:cs typeface="Lato"/>
              <a:sym typeface="Lato"/>
            </a:endParaRPr>
          </a:p>
        </p:txBody>
      </p:sp>
      <p:pic>
        <p:nvPicPr>
          <p:cNvPr id="119" name="Google Shape;119;p34"/>
          <p:cNvPicPr preferRelativeResize="0"/>
          <p:nvPr/>
        </p:nvPicPr>
        <p:blipFill rotWithShape="1">
          <a:blip r:embed="rId3">
            <a:alphaModFix/>
          </a:blip>
          <a:srcRect b="19404" l="59196" r="2316" t="14862"/>
          <a:stretch/>
        </p:blipFill>
        <p:spPr>
          <a:xfrm>
            <a:off x="0" y="4674000"/>
            <a:ext cx="1219148" cy="469500"/>
          </a:xfrm>
          <a:prstGeom prst="rect">
            <a:avLst/>
          </a:prstGeom>
          <a:noFill/>
          <a:ln>
            <a:noFill/>
          </a:ln>
        </p:spPr>
      </p:pic>
      <p:sp>
        <p:nvSpPr>
          <p:cNvPr id="120" name="Google Shape;120;p34"/>
          <p:cNvSpPr txBox="1"/>
          <p:nvPr/>
        </p:nvSpPr>
        <p:spPr>
          <a:xfrm>
            <a:off x="311700" y="410000"/>
            <a:ext cx="8520600" cy="60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2800">
                <a:solidFill>
                  <a:srgbClr val="2C3D8F"/>
                </a:solidFill>
              </a:rPr>
              <a:t>Acknowledgement</a:t>
            </a:r>
            <a:endParaRPr i="1" sz="2800">
              <a:solidFill>
                <a:srgbClr val="2C3D8F"/>
              </a:solidFill>
            </a:endParaRPr>
          </a:p>
        </p:txBody>
      </p:sp>
      <p:grpSp>
        <p:nvGrpSpPr>
          <p:cNvPr id="121" name="Google Shape;121;p34"/>
          <p:cNvGrpSpPr/>
          <p:nvPr/>
        </p:nvGrpSpPr>
        <p:grpSpPr>
          <a:xfrm>
            <a:off x="672855" y="1556747"/>
            <a:ext cx="5706009" cy="1199067"/>
            <a:chOff x="749050" y="1480550"/>
            <a:chExt cx="5728924" cy="1195600"/>
          </a:xfrm>
        </p:grpSpPr>
        <p:grpSp>
          <p:nvGrpSpPr>
            <p:cNvPr id="122" name="Google Shape;122;p34"/>
            <p:cNvGrpSpPr/>
            <p:nvPr/>
          </p:nvGrpSpPr>
          <p:grpSpPr>
            <a:xfrm>
              <a:off x="749050" y="1480550"/>
              <a:ext cx="5728924" cy="942825"/>
              <a:chOff x="749050" y="1480550"/>
              <a:chExt cx="5728924" cy="942825"/>
            </a:xfrm>
          </p:grpSpPr>
          <p:pic>
            <p:nvPicPr>
              <p:cNvPr id="123" name="Google Shape;123;p34"/>
              <p:cNvPicPr preferRelativeResize="0"/>
              <p:nvPr/>
            </p:nvPicPr>
            <p:blipFill rotWithShape="1">
              <a:blip r:embed="rId4">
                <a:alphaModFix/>
              </a:blip>
              <a:srcRect b="12302" l="0" r="0" t="11192"/>
              <a:stretch/>
            </p:blipFill>
            <p:spPr>
              <a:xfrm>
                <a:off x="749050" y="1480550"/>
                <a:ext cx="5728924" cy="942825"/>
              </a:xfrm>
              <a:prstGeom prst="rect">
                <a:avLst/>
              </a:prstGeom>
              <a:noFill/>
              <a:ln>
                <a:noFill/>
              </a:ln>
            </p:spPr>
          </p:pic>
          <p:pic>
            <p:nvPicPr>
              <p:cNvPr id="124" name="Google Shape;124;p34"/>
              <p:cNvPicPr preferRelativeResize="0"/>
              <p:nvPr/>
            </p:nvPicPr>
            <p:blipFill>
              <a:blip r:embed="rId5">
                <a:alphaModFix/>
              </a:blip>
              <a:stretch>
                <a:fillRect/>
              </a:stretch>
            </p:blipFill>
            <p:spPr>
              <a:xfrm>
                <a:off x="1840275" y="1538750"/>
                <a:ext cx="888900" cy="845875"/>
              </a:xfrm>
              <a:prstGeom prst="rect">
                <a:avLst/>
              </a:prstGeom>
              <a:noFill/>
              <a:ln>
                <a:noFill/>
              </a:ln>
            </p:spPr>
          </p:pic>
        </p:grpSp>
        <p:sp>
          <p:nvSpPr>
            <p:cNvPr id="125" name="Google Shape;125;p34"/>
            <p:cNvSpPr txBox="1"/>
            <p:nvPr/>
          </p:nvSpPr>
          <p:spPr>
            <a:xfrm>
              <a:off x="960958" y="2306841"/>
              <a:ext cx="759600" cy="36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rPr>
                <a:t>Xiao Yang</a:t>
              </a:r>
              <a:endParaRPr sz="800">
                <a:solidFill>
                  <a:schemeClr val="dk2"/>
                </a:solidFill>
              </a:endParaRPr>
            </a:p>
          </p:txBody>
        </p:sp>
        <p:sp>
          <p:nvSpPr>
            <p:cNvPr id="126" name="Google Shape;126;p34"/>
            <p:cNvSpPr txBox="1"/>
            <p:nvPr/>
          </p:nvSpPr>
          <p:spPr>
            <a:xfrm>
              <a:off x="2006249" y="2306850"/>
              <a:ext cx="651600" cy="36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1"/>
                  </a:solidFill>
                </a:rPr>
                <a:t>Kai Sun</a:t>
              </a:r>
              <a:endParaRPr sz="800">
                <a:solidFill>
                  <a:schemeClr val="dk1"/>
                </a:solidFill>
              </a:endParaRPr>
            </a:p>
          </p:txBody>
        </p:sp>
        <p:sp>
          <p:nvSpPr>
            <p:cNvPr id="127" name="Google Shape;127;p34"/>
            <p:cNvSpPr txBox="1"/>
            <p:nvPr/>
          </p:nvSpPr>
          <p:spPr>
            <a:xfrm>
              <a:off x="2848900" y="2306850"/>
              <a:ext cx="651600" cy="36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1"/>
                  </a:solidFill>
                </a:rPr>
                <a:t>Ethan Xu</a:t>
              </a:r>
              <a:endParaRPr sz="800">
                <a:solidFill>
                  <a:schemeClr val="dk1"/>
                </a:solidFill>
              </a:endParaRPr>
            </a:p>
          </p:txBody>
        </p:sp>
        <p:sp>
          <p:nvSpPr>
            <p:cNvPr id="128" name="Google Shape;128;p34"/>
            <p:cNvSpPr txBox="1"/>
            <p:nvPr/>
          </p:nvSpPr>
          <p:spPr>
            <a:xfrm>
              <a:off x="3752200" y="2306850"/>
              <a:ext cx="716400" cy="36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1"/>
                  </a:solidFill>
                </a:rPr>
                <a:t>Jiaqi Wang </a:t>
              </a:r>
              <a:endParaRPr sz="800">
                <a:solidFill>
                  <a:schemeClr val="dk1"/>
                </a:solidFill>
              </a:endParaRPr>
            </a:p>
          </p:txBody>
        </p:sp>
        <p:sp>
          <p:nvSpPr>
            <p:cNvPr id="129" name="Google Shape;129;p34"/>
            <p:cNvSpPr txBox="1"/>
            <p:nvPr/>
          </p:nvSpPr>
          <p:spPr>
            <a:xfrm>
              <a:off x="4645155" y="2306850"/>
              <a:ext cx="716400" cy="36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1"/>
                  </a:solidFill>
                </a:rPr>
                <a:t>Scott Yih</a:t>
              </a:r>
              <a:endParaRPr sz="800">
                <a:solidFill>
                  <a:schemeClr val="dk1"/>
                </a:solidFill>
              </a:endParaRPr>
            </a:p>
          </p:txBody>
        </p:sp>
        <p:sp>
          <p:nvSpPr>
            <p:cNvPr id="130" name="Google Shape;130;p34"/>
            <p:cNvSpPr txBox="1"/>
            <p:nvPr/>
          </p:nvSpPr>
          <p:spPr>
            <a:xfrm>
              <a:off x="5538100" y="2306850"/>
              <a:ext cx="759600" cy="36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1"/>
                  </a:solidFill>
                </a:rPr>
                <a:t>Luna Dong</a:t>
              </a:r>
              <a:endParaRPr sz="800">
                <a:solidFill>
                  <a:schemeClr val="dk1"/>
                </a:solidFill>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61"/>
          <p:cNvSpPr txBox="1"/>
          <p:nvPr>
            <p:ph type="title"/>
          </p:nvPr>
        </p:nvSpPr>
        <p:spPr>
          <a:xfrm>
            <a:off x="311700" y="216425"/>
            <a:ext cx="8520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i="1" lang="en" sz="2600">
                <a:solidFill>
                  <a:srgbClr val="2C3D8F"/>
                </a:solidFill>
              </a:rPr>
              <a:t>LLM Generation</a:t>
            </a:r>
            <a:r>
              <a:rPr b="1" i="1" lang="en" sz="2600">
                <a:solidFill>
                  <a:srgbClr val="2C3D8F"/>
                </a:solidFill>
              </a:rPr>
              <a:t> -- APEX</a:t>
            </a:r>
            <a:endParaRPr b="1" i="1" sz="2600">
              <a:solidFill>
                <a:srgbClr val="2C3D8F"/>
              </a:solidFill>
            </a:endParaRPr>
          </a:p>
        </p:txBody>
      </p:sp>
      <p:sp>
        <p:nvSpPr>
          <p:cNvPr id="397" name="Google Shape;397;p61"/>
          <p:cNvSpPr txBox="1"/>
          <p:nvPr/>
        </p:nvSpPr>
        <p:spPr>
          <a:xfrm>
            <a:off x="469200" y="938900"/>
            <a:ext cx="8363100" cy="2045700"/>
          </a:xfrm>
          <a:prstGeom prst="rect">
            <a:avLst/>
          </a:prstGeom>
          <a:noFill/>
          <a:ln>
            <a:noFill/>
          </a:ln>
        </p:spPr>
        <p:txBody>
          <a:bodyPr anchorCtr="0" anchor="t" bIns="34275" lIns="68575" spcFirstLastPara="1" rIns="68575" wrap="square" tIns="34275">
            <a:spAutoFit/>
          </a:bodyPr>
          <a:lstStyle/>
          <a:p>
            <a:pPr indent="-355600" lvl="0" marL="457200" rtl="0" algn="l">
              <a:lnSpc>
                <a:spcPct val="115000"/>
              </a:lnSpc>
              <a:spcBef>
                <a:spcPts val="0"/>
              </a:spcBef>
              <a:spcAft>
                <a:spcPts val="0"/>
              </a:spcAft>
              <a:buClr>
                <a:schemeClr val="dk1"/>
              </a:buClr>
              <a:buSzPts val="2000"/>
              <a:buChar char="●"/>
            </a:pPr>
            <a:r>
              <a:rPr lang="en" sz="2000">
                <a:solidFill>
                  <a:schemeClr val="dk1"/>
                </a:solidFill>
              </a:rPr>
              <a:t>Chain of Thoughts (CoT) prompting</a:t>
            </a:r>
            <a:endParaRPr sz="2000">
              <a:solidFill>
                <a:schemeClr val="dk1"/>
              </a:solidFill>
            </a:endParaRPr>
          </a:p>
          <a:p>
            <a:pPr indent="-342900" lvl="1" marL="914400" rtl="0" algn="l">
              <a:lnSpc>
                <a:spcPct val="115000"/>
              </a:lnSpc>
              <a:spcBef>
                <a:spcPts val="0"/>
              </a:spcBef>
              <a:spcAft>
                <a:spcPts val="0"/>
              </a:spcAft>
              <a:buClr>
                <a:schemeClr val="dk1"/>
              </a:buClr>
              <a:buSzPts val="1800"/>
              <a:buChar char="○"/>
            </a:pPr>
            <a:r>
              <a:rPr lang="en" sz="1800">
                <a:solidFill>
                  <a:schemeClr val="dk1"/>
                </a:solidFill>
              </a:rPr>
              <a:t>Better handle complex tasks</a:t>
            </a:r>
            <a:endParaRPr sz="1800">
              <a:solidFill>
                <a:schemeClr val="dk1"/>
              </a:solidFill>
            </a:endParaRPr>
          </a:p>
          <a:p>
            <a:pPr indent="-342900" lvl="1" marL="914400" rtl="0" algn="l">
              <a:lnSpc>
                <a:spcPct val="115000"/>
              </a:lnSpc>
              <a:spcBef>
                <a:spcPts val="0"/>
              </a:spcBef>
              <a:spcAft>
                <a:spcPts val="0"/>
              </a:spcAft>
              <a:buClr>
                <a:schemeClr val="dk1"/>
              </a:buClr>
              <a:buSzPts val="1800"/>
              <a:buChar char="○"/>
            </a:pPr>
            <a:r>
              <a:rPr lang="en" sz="1800">
                <a:solidFill>
                  <a:schemeClr val="dk1"/>
                </a:solidFill>
              </a:rPr>
              <a:t>Significantly reduce hallucinations</a:t>
            </a:r>
            <a:endParaRPr sz="1800">
              <a:solidFill>
                <a:schemeClr val="dk1"/>
              </a:solidFill>
            </a:endParaRPr>
          </a:p>
          <a:p>
            <a:pPr indent="0" lvl="0" marL="914400" rtl="0" algn="l">
              <a:lnSpc>
                <a:spcPct val="115000"/>
              </a:lnSpc>
              <a:spcBef>
                <a:spcPts val="0"/>
              </a:spcBef>
              <a:spcAft>
                <a:spcPts val="0"/>
              </a:spcAft>
              <a:buNone/>
            </a:pPr>
            <a:r>
              <a:t/>
            </a:r>
            <a:endParaRPr sz="2000">
              <a:solidFill>
                <a:schemeClr val="dk1"/>
              </a:solidFill>
            </a:endParaRPr>
          </a:p>
          <a:p>
            <a:pPr indent="-355600" lvl="0" marL="457200" rtl="0" algn="l">
              <a:lnSpc>
                <a:spcPct val="115000"/>
              </a:lnSpc>
              <a:spcBef>
                <a:spcPts val="0"/>
              </a:spcBef>
              <a:spcAft>
                <a:spcPts val="0"/>
              </a:spcAft>
              <a:buClr>
                <a:schemeClr val="dk1"/>
              </a:buClr>
              <a:buSzPts val="2000"/>
              <a:buChar char="●"/>
            </a:pPr>
            <a:r>
              <a:rPr lang="en" sz="2000">
                <a:solidFill>
                  <a:schemeClr val="dk1"/>
                </a:solidFill>
              </a:rPr>
              <a:t>In-context Learning</a:t>
            </a:r>
            <a:endParaRPr sz="2000">
              <a:solidFill>
                <a:schemeClr val="dk1"/>
              </a:solidFill>
            </a:endParaRPr>
          </a:p>
          <a:p>
            <a:pPr indent="-342900" lvl="1" marL="914400" rtl="0" algn="l">
              <a:lnSpc>
                <a:spcPct val="115000"/>
              </a:lnSpc>
              <a:spcBef>
                <a:spcPts val="0"/>
              </a:spcBef>
              <a:spcAft>
                <a:spcPts val="0"/>
              </a:spcAft>
              <a:buClr>
                <a:schemeClr val="dk1"/>
              </a:buClr>
              <a:buSzPts val="1800"/>
              <a:buChar char="○"/>
            </a:pPr>
            <a:r>
              <a:rPr lang="en" sz="1800">
                <a:solidFill>
                  <a:schemeClr val="dk1"/>
                </a:solidFill>
              </a:rPr>
              <a:t>Improve model’s ability to recognize invalid questions</a:t>
            </a:r>
            <a:endParaRPr sz="1800">
              <a:solidFill>
                <a:schemeClr val="dk1"/>
              </a:solidFill>
            </a:endParaRPr>
          </a:p>
        </p:txBody>
      </p:sp>
      <p:pic>
        <p:nvPicPr>
          <p:cNvPr id="398" name="Google Shape;398;p61"/>
          <p:cNvPicPr preferRelativeResize="0"/>
          <p:nvPr/>
        </p:nvPicPr>
        <p:blipFill rotWithShape="1">
          <a:blip r:embed="rId3">
            <a:alphaModFix/>
          </a:blip>
          <a:srcRect b="19404" l="59196" r="2316" t="14862"/>
          <a:stretch/>
        </p:blipFill>
        <p:spPr>
          <a:xfrm>
            <a:off x="0" y="4674000"/>
            <a:ext cx="1219148" cy="4695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62"/>
          <p:cNvSpPr txBox="1"/>
          <p:nvPr>
            <p:ph type="title"/>
          </p:nvPr>
        </p:nvSpPr>
        <p:spPr>
          <a:xfrm>
            <a:off x="311700" y="216425"/>
            <a:ext cx="8520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i="1" lang="en" sz="2600">
                <a:solidFill>
                  <a:srgbClr val="2C3D8F"/>
                </a:solidFill>
              </a:rPr>
              <a:t>Specific System Design</a:t>
            </a:r>
            <a:endParaRPr b="1" i="1" sz="2600">
              <a:solidFill>
                <a:srgbClr val="2C3D8F"/>
              </a:solidFill>
            </a:endParaRPr>
          </a:p>
        </p:txBody>
      </p:sp>
      <p:sp>
        <p:nvSpPr>
          <p:cNvPr id="404" name="Google Shape;404;p62"/>
          <p:cNvSpPr txBox="1"/>
          <p:nvPr/>
        </p:nvSpPr>
        <p:spPr>
          <a:xfrm>
            <a:off x="469200" y="938900"/>
            <a:ext cx="8363100" cy="2682900"/>
          </a:xfrm>
          <a:prstGeom prst="rect">
            <a:avLst/>
          </a:prstGeom>
          <a:noFill/>
          <a:ln>
            <a:noFill/>
          </a:ln>
        </p:spPr>
        <p:txBody>
          <a:bodyPr anchorCtr="0" anchor="t" bIns="34275" lIns="68575" spcFirstLastPara="1" rIns="68575" wrap="square" tIns="34275">
            <a:spAutoFit/>
          </a:bodyPr>
          <a:lstStyle/>
          <a:p>
            <a:pPr indent="-355600" lvl="0" marL="457200" rtl="0" algn="l">
              <a:lnSpc>
                <a:spcPct val="115000"/>
              </a:lnSpc>
              <a:spcBef>
                <a:spcPts val="0"/>
              </a:spcBef>
              <a:spcAft>
                <a:spcPts val="0"/>
              </a:spcAft>
              <a:buClr>
                <a:schemeClr val="dk1"/>
              </a:buClr>
              <a:buSzPts val="2000"/>
              <a:buChar char="●"/>
            </a:pPr>
            <a:r>
              <a:rPr lang="en" sz="2000">
                <a:solidFill>
                  <a:schemeClr val="dk1"/>
                </a:solidFill>
              </a:rPr>
              <a:t>Reduce the “</a:t>
            </a:r>
            <a:r>
              <a:rPr lang="en" sz="2000">
                <a:solidFill>
                  <a:schemeClr val="dk1"/>
                </a:solidFill>
              </a:rPr>
              <a:t>hallucination</a:t>
            </a:r>
            <a:r>
              <a:rPr lang="en" sz="2000">
                <a:solidFill>
                  <a:schemeClr val="dk1"/>
                </a:solidFill>
              </a:rPr>
              <a:t>” </a:t>
            </a:r>
            <a:r>
              <a:rPr lang="en" sz="2000">
                <a:solidFill>
                  <a:schemeClr val="dk1"/>
                </a:solidFill>
              </a:rPr>
              <a:t>penalty</a:t>
            </a:r>
            <a:endParaRPr sz="2000">
              <a:solidFill>
                <a:schemeClr val="dk1"/>
              </a:solidFill>
            </a:endParaRPr>
          </a:p>
          <a:p>
            <a:pPr indent="-342900" lvl="1" marL="914400" rtl="0" algn="l">
              <a:lnSpc>
                <a:spcPct val="115000"/>
              </a:lnSpc>
              <a:spcBef>
                <a:spcPts val="0"/>
              </a:spcBef>
              <a:spcAft>
                <a:spcPts val="0"/>
              </a:spcAft>
              <a:buClr>
                <a:schemeClr val="dk1"/>
              </a:buClr>
              <a:buSzPts val="1800"/>
              <a:buChar char="○"/>
            </a:pPr>
            <a:r>
              <a:rPr lang="en" sz="1800">
                <a:solidFill>
                  <a:schemeClr val="dk1"/>
                </a:solidFill>
              </a:rPr>
              <a:t>Supervised fine-tuning (db3)</a:t>
            </a:r>
            <a:endParaRPr sz="1800">
              <a:solidFill>
                <a:schemeClr val="dk1"/>
              </a:solidFill>
            </a:endParaRPr>
          </a:p>
          <a:p>
            <a:pPr indent="-342900" lvl="1" marL="914400" rtl="0" algn="l">
              <a:lnSpc>
                <a:spcPct val="115000"/>
              </a:lnSpc>
              <a:spcBef>
                <a:spcPts val="0"/>
              </a:spcBef>
              <a:spcAft>
                <a:spcPts val="0"/>
              </a:spcAft>
              <a:buClr>
                <a:schemeClr val="dk1"/>
              </a:buClr>
              <a:buSzPts val="1800"/>
              <a:buChar char="○"/>
            </a:pPr>
            <a:r>
              <a:rPr lang="en" sz="1800">
                <a:solidFill>
                  <a:schemeClr val="dk1"/>
                </a:solidFill>
              </a:rPr>
              <a:t>Heuristic rules + prompt engineering (ElectricSheep)</a:t>
            </a:r>
            <a:endParaRPr sz="1800">
              <a:solidFill>
                <a:schemeClr val="dk1"/>
              </a:solidFill>
            </a:endParaRPr>
          </a:p>
          <a:p>
            <a:pPr indent="-342900" lvl="1" marL="914400" rtl="0" algn="l">
              <a:lnSpc>
                <a:spcPct val="115000"/>
              </a:lnSpc>
              <a:spcBef>
                <a:spcPts val="0"/>
              </a:spcBef>
              <a:spcAft>
                <a:spcPts val="0"/>
              </a:spcAft>
              <a:buClr>
                <a:schemeClr val="dk1"/>
              </a:buClr>
              <a:buSzPts val="1800"/>
              <a:buChar char="○"/>
            </a:pPr>
            <a:r>
              <a:rPr lang="en" sz="1800">
                <a:solidFill>
                  <a:schemeClr val="dk1"/>
                </a:solidFill>
              </a:rPr>
              <a:t>Thresholding on confidence values (dRAGonRAnGers)</a:t>
            </a:r>
            <a:endParaRPr sz="1800">
              <a:solidFill>
                <a:schemeClr val="dk1"/>
              </a:solidFill>
            </a:endParaRPr>
          </a:p>
          <a:p>
            <a:pPr indent="0" lvl="0" marL="914400" rtl="0" algn="l">
              <a:lnSpc>
                <a:spcPct val="115000"/>
              </a:lnSpc>
              <a:spcBef>
                <a:spcPts val="0"/>
              </a:spcBef>
              <a:spcAft>
                <a:spcPts val="0"/>
              </a:spcAft>
              <a:buNone/>
            </a:pPr>
            <a:r>
              <a:t/>
            </a:r>
            <a:endParaRPr sz="2000">
              <a:solidFill>
                <a:schemeClr val="dk1"/>
              </a:solidFill>
            </a:endParaRPr>
          </a:p>
          <a:p>
            <a:pPr indent="-355600" lvl="0" marL="457200" rtl="0" algn="l">
              <a:lnSpc>
                <a:spcPct val="115000"/>
              </a:lnSpc>
              <a:spcBef>
                <a:spcPts val="0"/>
              </a:spcBef>
              <a:spcAft>
                <a:spcPts val="0"/>
              </a:spcAft>
              <a:buClr>
                <a:schemeClr val="dk1"/>
              </a:buClr>
              <a:buSzPts val="2000"/>
              <a:buChar char="●"/>
            </a:pPr>
            <a:r>
              <a:rPr lang="en" sz="2000">
                <a:solidFill>
                  <a:schemeClr val="dk1"/>
                </a:solidFill>
              </a:rPr>
              <a:t>Identify the question “type” (e.g., domain, static/dynamic)</a:t>
            </a:r>
            <a:endParaRPr sz="2000">
              <a:solidFill>
                <a:schemeClr val="dk1"/>
              </a:solidFill>
            </a:endParaRPr>
          </a:p>
          <a:p>
            <a:pPr indent="-342900" lvl="1" marL="914400" rtl="0" algn="l">
              <a:lnSpc>
                <a:spcPct val="115000"/>
              </a:lnSpc>
              <a:spcBef>
                <a:spcPts val="0"/>
              </a:spcBef>
              <a:spcAft>
                <a:spcPts val="0"/>
              </a:spcAft>
              <a:buClr>
                <a:schemeClr val="dk1"/>
              </a:buClr>
              <a:buSzPts val="1800"/>
              <a:buChar char="○"/>
            </a:pPr>
            <a:r>
              <a:rPr lang="en" sz="1800">
                <a:solidFill>
                  <a:schemeClr val="dk1"/>
                </a:solidFill>
              </a:rPr>
              <a:t>“Attribute predictor” (ElectricSheep)</a:t>
            </a:r>
            <a:endParaRPr sz="1800">
              <a:solidFill>
                <a:schemeClr val="dk1"/>
              </a:solidFill>
            </a:endParaRPr>
          </a:p>
          <a:p>
            <a:pPr indent="-342900" lvl="1" marL="914400" rtl="0" algn="l">
              <a:lnSpc>
                <a:spcPct val="115000"/>
              </a:lnSpc>
              <a:spcBef>
                <a:spcPts val="0"/>
              </a:spcBef>
              <a:spcAft>
                <a:spcPts val="0"/>
              </a:spcAft>
              <a:buClr>
                <a:schemeClr val="dk1"/>
              </a:buClr>
              <a:buSzPts val="1800"/>
              <a:buChar char="○"/>
            </a:pPr>
            <a:r>
              <a:rPr lang="en" sz="1800">
                <a:solidFill>
                  <a:schemeClr val="dk1"/>
                </a:solidFill>
              </a:rPr>
              <a:t>“Domain router and Dynamic router” (APEX)</a:t>
            </a:r>
            <a:endParaRPr sz="1800">
              <a:solidFill>
                <a:schemeClr val="dk1"/>
              </a:solidFill>
            </a:endParaRPr>
          </a:p>
        </p:txBody>
      </p:sp>
      <p:pic>
        <p:nvPicPr>
          <p:cNvPr id="405" name="Google Shape;405;p62"/>
          <p:cNvPicPr preferRelativeResize="0"/>
          <p:nvPr/>
        </p:nvPicPr>
        <p:blipFill rotWithShape="1">
          <a:blip r:embed="rId3">
            <a:alphaModFix/>
          </a:blip>
          <a:srcRect b="19404" l="59196" r="2316" t="14862"/>
          <a:stretch/>
        </p:blipFill>
        <p:spPr>
          <a:xfrm>
            <a:off x="0" y="4674000"/>
            <a:ext cx="1219148" cy="4695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pic>
        <p:nvPicPr>
          <p:cNvPr id="410" name="Google Shape;410;p63"/>
          <p:cNvPicPr preferRelativeResize="0"/>
          <p:nvPr/>
        </p:nvPicPr>
        <p:blipFill rotWithShape="1">
          <a:blip r:embed="rId3">
            <a:alphaModFix/>
          </a:blip>
          <a:srcRect b="19404" l="59196" r="2316" t="14862"/>
          <a:stretch/>
        </p:blipFill>
        <p:spPr>
          <a:xfrm>
            <a:off x="0" y="4674000"/>
            <a:ext cx="1219148" cy="469500"/>
          </a:xfrm>
          <a:prstGeom prst="rect">
            <a:avLst/>
          </a:prstGeom>
          <a:noFill/>
          <a:ln>
            <a:noFill/>
          </a:ln>
        </p:spPr>
      </p:pic>
      <p:sp>
        <p:nvSpPr>
          <p:cNvPr id="411" name="Google Shape;411;p63"/>
          <p:cNvSpPr txBox="1"/>
          <p:nvPr/>
        </p:nvSpPr>
        <p:spPr>
          <a:xfrm>
            <a:off x="311700" y="333800"/>
            <a:ext cx="8520600" cy="60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2800">
                <a:solidFill>
                  <a:srgbClr val="2C3D8F"/>
                </a:solidFill>
              </a:rPr>
              <a:t>Workshop Today</a:t>
            </a:r>
            <a:endParaRPr i="1" sz="2800">
              <a:solidFill>
                <a:srgbClr val="2C3D8F"/>
              </a:solidFill>
            </a:endParaRPr>
          </a:p>
        </p:txBody>
      </p:sp>
      <p:sp>
        <p:nvSpPr>
          <p:cNvPr id="412" name="Google Shape;412;p63"/>
          <p:cNvSpPr txBox="1"/>
          <p:nvPr/>
        </p:nvSpPr>
        <p:spPr>
          <a:xfrm>
            <a:off x="323850" y="1070500"/>
            <a:ext cx="8420100" cy="35274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SzPts val="1600"/>
              <a:buChar char="●"/>
            </a:pPr>
            <a:r>
              <a:rPr lang="en" sz="1600"/>
              <a:t>Keynote speakers: Juan Sequeda, Mohit Iyyer, Patrick Lewis</a:t>
            </a:r>
            <a:br>
              <a:rPr lang="en" sz="1600"/>
            </a:br>
            <a:r>
              <a:rPr lang="en" sz="1600" u="sng">
                <a:solidFill>
                  <a:srgbClr val="0000FF"/>
                </a:solidFill>
                <a:hlinkClick r:id="rId4">
                  <a:extLst>
                    <a:ext uri="{A12FA001-AC4F-418D-AE19-62706E023703}">
                      <ahyp:hlinkClr val="tx"/>
                    </a:ext>
                  </a:extLst>
                </a:hlinkClick>
              </a:rPr>
              <a:t>https://kddcup24.github.io/pages/keynotes.html</a:t>
            </a:r>
            <a:endParaRPr sz="1600">
              <a:solidFill>
                <a:srgbClr val="0000FF"/>
              </a:solidFill>
            </a:endParaRPr>
          </a:p>
          <a:p>
            <a:pPr indent="0" lvl="0" marL="457200" rtl="0" algn="l">
              <a:lnSpc>
                <a:spcPct val="115000"/>
              </a:lnSpc>
              <a:spcBef>
                <a:spcPts val="0"/>
              </a:spcBef>
              <a:spcAft>
                <a:spcPts val="0"/>
              </a:spcAft>
              <a:buNone/>
            </a:pPr>
            <a:r>
              <a:t/>
            </a:r>
            <a:endParaRPr sz="1600"/>
          </a:p>
          <a:p>
            <a:pPr indent="0" lvl="0" marL="457200" rtl="0" algn="l">
              <a:lnSpc>
                <a:spcPct val="115000"/>
              </a:lnSpc>
              <a:spcBef>
                <a:spcPts val="0"/>
              </a:spcBef>
              <a:spcAft>
                <a:spcPts val="0"/>
              </a:spcAft>
              <a:buNone/>
            </a:pPr>
            <a:r>
              <a:t/>
            </a:r>
            <a:endParaRPr sz="1600"/>
          </a:p>
          <a:p>
            <a:pPr indent="0" lvl="0" marL="0" rtl="0" algn="l">
              <a:lnSpc>
                <a:spcPct val="115000"/>
              </a:lnSpc>
              <a:spcBef>
                <a:spcPts val="0"/>
              </a:spcBef>
              <a:spcAft>
                <a:spcPts val="0"/>
              </a:spcAft>
              <a:buNone/>
            </a:pPr>
            <a:r>
              <a:t/>
            </a:r>
            <a:endParaRPr sz="1600"/>
          </a:p>
          <a:p>
            <a:pPr indent="0" lvl="0" marL="0" rtl="0" algn="l">
              <a:lnSpc>
                <a:spcPct val="115000"/>
              </a:lnSpc>
              <a:spcBef>
                <a:spcPts val="0"/>
              </a:spcBef>
              <a:spcAft>
                <a:spcPts val="0"/>
              </a:spcAft>
              <a:buNone/>
            </a:pPr>
            <a:r>
              <a:t/>
            </a:r>
            <a:endParaRPr sz="1600"/>
          </a:p>
          <a:p>
            <a:pPr indent="0" lvl="0" marL="0" rtl="0" algn="l">
              <a:lnSpc>
                <a:spcPct val="115000"/>
              </a:lnSpc>
              <a:spcBef>
                <a:spcPts val="0"/>
              </a:spcBef>
              <a:spcAft>
                <a:spcPts val="0"/>
              </a:spcAft>
              <a:buNone/>
            </a:pPr>
            <a:r>
              <a:t/>
            </a:r>
            <a:endParaRPr sz="1600"/>
          </a:p>
          <a:p>
            <a:pPr indent="0" lvl="0" marL="0" rtl="0" algn="l">
              <a:lnSpc>
                <a:spcPct val="115000"/>
              </a:lnSpc>
              <a:spcBef>
                <a:spcPts val="0"/>
              </a:spcBef>
              <a:spcAft>
                <a:spcPts val="0"/>
              </a:spcAft>
              <a:buNone/>
            </a:pPr>
            <a:r>
              <a:t/>
            </a:r>
            <a:endParaRPr sz="1600"/>
          </a:p>
          <a:p>
            <a:pPr indent="0" lvl="0" marL="0" rtl="0" algn="l">
              <a:lnSpc>
                <a:spcPct val="115000"/>
              </a:lnSpc>
              <a:spcBef>
                <a:spcPts val="0"/>
              </a:spcBef>
              <a:spcAft>
                <a:spcPts val="0"/>
              </a:spcAft>
              <a:buNone/>
            </a:pPr>
            <a:r>
              <a:t/>
            </a:r>
            <a:endParaRPr sz="1600"/>
          </a:p>
          <a:p>
            <a:pPr indent="0" lvl="0" marL="0" rtl="0" algn="l">
              <a:lnSpc>
                <a:spcPct val="115000"/>
              </a:lnSpc>
              <a:spcBef>
                <a:spcPts val="0"/>
              </a:spcBef>
              <a:spcAft>
                <a:spcPts val="0"/>
              </a:spcAft>
              <a:buNone/>
            </a:pPr>
            <a:r>
              <a:t/>
            </a:r>
            <a:endParaRPr sz="1600"/>
          </a:p>
          <a:p>
            <a:pPr indent="-330200" lvl="0" marL="457200" rtl="0" algn="l">
              <a:lnSpc>
                <a:spcPct val="115000"/>
              </a:lnSpc>
              <a:spcBef>
                <a:spcPts val="0"/>
              </a:spcBef>
              <a:spcAft>
                <a:spcPts val="0"/>
              </a:spcAft>
              <a:buSzPts val="1600"/>
              <a:buChar char="●"/>
            </a:pPr>
            <a:r>
              <a:rPr lang="en" sz="1600"/>
              <a:t>Winning team talks</a:t>
            </a:r>
            <a:endParaRPr sz="1600"/>
          </a:p>
          <a:p>
            <a:pPr indent="-330200" lvl="0" marL="457200" rtl="0" algn="l">
              <a:lnSpc>
                <a:spcPct val="115000"/>
              </a:lnSpc>
              <a:spcBef>
                <a:spcPts val="0"/>
              </a:spcBef>
              <a:spcAft>
                <a:spcPts val="0"/>
              </a:spcAft>
              <a:buSzPts val="1600"/>
              <a:buChar char="●"/>
            </a:pPr>
            <a:r>
              <a:rPr lang="en" sz="1600"/>
              <a:t>Poster session</a:t>
            </a:r>
            <a:endParaRPr sz="1600">
              <a:solidFill>
                <a:srgbClr val="0000FF"/>
              </a:solidFill>
            </a:endParaRPr>
          </a:p>
          <a:p>
            <a:pPr indent="0" lvl="0" marL="0" rtl="0" algn="l">
              <a:lnSpc>
                <a:spcPct val="115000"/>
              </a:lnSpc>
              <a:spcBef>
                <a:spcPts val="0"/>
              </a:spcBef>
              <a:spcAft>
                <a:spcPts val="0"/>
              </a:spcAft>
              <a:buNone/>
            </a:pPr>
            <a:r>
              <a:t/>
            </a:r>
            <a:endParaRPr sz="1600"/>
          </a:p>
          <a:p>
            <a:pPr indent="0" lvl="0" marL="0" rtl="0" algn="l">
              <a:lnSpc>
                <a:spcPct val="115000"/>
              </a:lnSpc>
              <a:spcBef>
                <a:spcPts val="0"/>
              </a:spcBef>
              <a:spcAft>
                <a:spcPts val="0"/>
              </a:spcAft>
              <a:buNone/>
            </a:pPr>
            <a:r>
              <a:t/>
            </a:r>
            <a:endParaRPr sz="1600">
              <a:latin typeface="Lato"/>
              <a:ea typeface="Lato"/>
              <a:cs typeface="Lato"/>
              <a:sym typeface="Lato"/>
            </a:endParaRPr>
          </a:p>
          <a:p>
            <a:pPr indent="0" lvl="0" marL="0" rtl="0" algn="l">
              <a:lnSpc>
                <a:spcPct val="115000"/>
              </a:lnSpc>
              <a:spcBef>
                <a:spcPts val="0"/>
              </a:spcBef>
              <a:spcAft>
                <a:spcPts val="0"/>
              </a:spcAft>
              <a:buNone/>
            </a:pPr>
            <a:r>
              <a:t/>
            </a:r>
            <a:endParaRPr sz="1600">
              <a:latin typeface="Lato"/>
              <a:ea typeface="Lato"/>
              <a:cs typeface="Lato"/>
              <a:sym typeface="Lato"/>
            </a:endParaRPr>
          </a:p>
        </p:txBody>
      </p:sp>
      <p:pic>
        <p:nvPicPr>
          <p:cNvPr id="413" name="Google Shape;413;p63"/>
          <p:cNvPicPr preferRelativeResize="0"/>
          <p:nvPr/>
        </p:nvPicPr>
        <p:blipFill>
          <a:blip r:embed="rId5">
            <a:alphaModFix/>
          </a:blip>
          <a:stretch>
            <a:fillRect/>
          </a:stretch>
        </p:blipFill>
        <p:spPr>
          <a:xfrm>
            <a:off x="840225" y="1919551"/>
            <a:ext cx="1877540" cy="1892325"/>
          </a:xfrm>
          <a:prstGeom prst="rect">
            <a:avLst/>
          </a:prstGeom>
          <a:noFill/>
          <a:ln>
            <a:noFill/>
          </a:ln>
        </p:spPr>
      </p:pic>
      <p:pic>
        <p:nvPicPr>
          <p:cNvPr id="414" name="Google Shape;414;p63"/>
          <p:cNvPicPr preferRelativeResize="0"/>
          <p:nvPr/>
        </p:nvPicPr>
        <p:blipFill rotWithShape="1">
          <a:blip r:embed="rId6">
            <a:alphaModFix/>
          </a:blip>
          <a:srcRect b="0" l="2324" r="2008" t="1642"/>
          <a:stretch/>
        </p:blipFill>
        <p:spPr>
          <a:xfrm>
            <a:off x="4595325" y="1919550"/>
            <a:ext cx="1913200" cy="1892324"/>
          </a:xfrm>
          <a:prstGeom prst="rect">
            <a:avLst/>
          </a:prstGeom>
          <a:noFill/>
          <a:ln>
            <a:noFill/>
          </a:ln>
        </p:spPr>
      </p:pic>
      <p:pic>
        <p:nvPicPr>
          <p:cNvPr id="415" name="Google Shape;415;p63"/>
          <p:cNvPicPr preferRelativeResize="0"/>
          <p:nvPr/>
        </p:nvPicPr>
        <p:blipFill rotWithShape="1">
          <a:blip r:embed="rId7">
            <a:alphaModFix/>
          </a:blip>
          <a:srcRect b="0" l="1824" r="1641" t="0"/>
          <a:stretch/>
        </p:blipFill>
        <p:spPr>
          <a:xfrm>
            <a:off x="2717775" y="1923088"/>
            <a:ext cx="1877550" cy="188525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64"/>
          <p:cNvSpPr txBox="1"/>
          <p:nvPr>
            <p:ph type="title"/>
          </p:nvPr>
        </p:nvSpPr>
        <p:spPr>
          <a:xfrm>
            <a:off x="202050" y="76875"/>
            <a:ext cx="8520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i="1" lang="en" sz="2600">
                <a:solidFill>
                  <a:srgbClr val="2C3D8F"/>
                </a:solidFill>
              </a:rPr>
              <a:t>Schedule - </a:t>
            </a:r>
            <a:r>
              <a:rPr b="1" i="1" lang="en" sz="2200">
                <a:solidFill>
                  <a:srgbClr val="2C3D8F"/>
                </a:solidFill>
              </a:rPr>
              <a:t>https://kddcup24.github.io/pages/schedule.html</a:t>
            </a:r>
            <a:endParaRPr b="1" i="1" sz="2200">
              <a:solidFill>
                <a:srgbClr val="2C3D8F"/>
              </a:solidFill>
            </a:endParaRPr>
          </a:p>
        </p:txBody>
      </p:sp>
      <p:graphicFrame>
        <p:nvGraphicFramePr>
          <p:cNvPr id="421" name="Google Shape;421;p64"/>
          <p:cNvGraphicFramePr/>
          <p:nvPr/>
        </p:nvGraphicFramePr>
        <p:xfrm>
          <a:off x="238350" y="758200"/>
          <a:ext cx="3000000" cy="3000000"/>
        </p:xfrm>
        <a:graphic>
          <a:graphicData uri="http://schemas.openxmlformats.org/drawingml/2006/table">
            <a:tbl>
              <a:tblPr>
                <a:noFill/>
                <a:tableStyleId>{A074D765-D9A7-4125-800C-C58262E8F0D3}</a:tableStyleId>
              </a:tblPr>
              <a:tblGrid>
                <a:gridCol w="1422675"/>
                <a:gridCol w="5219150"/>
                <a:gridCol w="2025475"/>
              </a:tblGrid>
              <a:tr h="381000">
                <a:tc>
                  <a:txBody>
                    <a:bodyPr/>
                    <a:lstStyle/>
                    <a:p>
                      <a:pPr indent="0" lvl="0" marL="0" rtl="0" algn="l">
                        <a:spcBef>
                          <a:spcPts val="0"/>
                        </a:spcBef>
                        <a:spcAft>
                          <a:spcPts val="0"/>
                        </a:spcAft>
                        <a:buNone/>
                      </a:pPr>
                      <a:r>
                        <a:rPr lang="en"/>
                        <a:t>11:00 - 11:30</a:t>
                      </a:r>
                      <a:endParaRPr/>
                    </a:p>
                  </a:txBody>
                  <a:tcPr marT="91425" marB="91425" marR="91425" marL="91425"/>
                </a:tc>
                <a:tc>
                  <a:txBody>
                    <a:bodyPr/>
                    <a:lstStyle/>
                    <a:p>
                      <a:pPr indent="0" lvl="0" marL="0" rtl="0" algn="l">
                        <a:spcBef>
                          <a:spcPts val="0"/>
                        </a:spcBef>
                        <a:spcAft>
                          <a:spcPts val="0"/>
                        </a:spcAft>
                        <a:buNone/>
                      </a:pPr>
                      <a:r>
                        <a:rPr lang="en">
                          <a:highlight>
                            <a:srgbClr val="FFFFFF"/>
                          </a:highlight>
                        </a:rPr>
                        <a:t>Opening remarks and competition summary</a:t>
                      </a:r>
                      <a:endParaRPr/>
                    </a:p>
                  </a:txBody>
                  <a:tcPr marT="91425" marB="91425" marR="91425" marL="91425"/>
                </a:tc>
                <a:tc>
                  <a:txBody>
                    <a:bodyPr/>
                    <a:lstStyle/>
                    <a:p>
                      <a:pPr indent="0" lvl="0" marL="0" rtl="0" algn="l">
                        <a:spcBef>
                          <a:spcPts val="0"/>
                        </a:spcBef>
                        <a:spcAft>
                          <a:spcPts val="0"/>
                        </a:spcAft>
                        <a:buNone/>
                      </a:pPr>
                      <a:r>
                        <a:rPr lang="en"/>
                        <a:t>Xiao Yang / Scott Yih</a:t>
                      </a:r>
                      <a:endParaRPr/>
                    </a:p>
                  </a:txBody>
                  <a:tcPr marT="91425" marB="91425" marR="91425" marL="91425"/>
                </a:tc>
              </a:tr>
              <a:tr h="381000">
                <a:tc>
                  <a:txBody>
                    <a:bodyPr/>
                    <a:lstStyle/>
                    <a:p>
                      <a:pPr indent="0" lvl="0" marL="0" rtl="0" algn="l">
                        <a:spcBef>
                          <a:spcPts val="0"/>
                        </a:spcBef>
                        <a:spcAft>
                          <a:spcPts val="0"/>
                        </a:spcAft>
                        <a:buNone/>
                      </a:pPr>
                      <a:r>
                        <a:rPr lang="en"/>
                        <a:t>11:30 - 12:05</a:t>
                      </a:r>
                      <a:endParaRPr/>
                    </a:p>
                  </a:txBody>
                  <a:tcPr marT="91425" marB="91425" marR="91425" marL="91425"/>
                </a:tc>
                <a:tc>
                  <a:txBody>
                    <a:bodyPr/>
                    <a:lstStyle/>
                    <a:p>
                      <a:pPr indent="0" lvl="0" marL="0" rtl="0" algn="l">
                        <a:spcBef>
                          <a:spcPts val="0"/>
                        </a:spcBef>
                        <a:spcAft>
                          <a:spcPts val="0"/>
                        </a:spcAft>
                        <a:buNone/>
                      </a:pPr>
                      <a:r>
                        <a:rPr lang="en"/>
                        <a:t>Keynote: </a:t>
                      </a:r>
                      <a:r>
                        <a:rPr i="1" lang="en"/>
                        <a:t>Increasing the LLM Accuracy for Question Answering on Structured Data: Knowledge Graphs to the Rescue!</a:t>
                      </a:r>
                      <a:endParaRPr i="1"/>
                    </a:p>
                  </a:txBody>
                  <a:tcPr marT="91425" marB="91425" marR="91425" marL="91425"/>
                </a:tc>
                <a:tc>
                  <a:txBody>
                    <a:bodyPr/>
                    <a:lstStyle/>
                    <a:p>
                      <a:pPr indent="0" lvl="0" marL="0" rtl="0" algn="l">
                        <a:spcBef>
                          <a:spcPts val="0"/>
                        </a:spcBef>
                        <a:spcAft>
                          <a:spcPts val="0"/>
                        </a:spcAft>
                        <a:buNone/>
                      </a:pPr>
                      <a:r>
                        <a:rPr lang="en"/>
                        <a:t>Juan Sequeda</a:t>
                      </a:r>
                      <a:endParaRPr/>
                    </a:p>
                  </a:txBody>
                  <a:tcPr marT="91425" marB="91425" marR="91425" marL="91425"/>
                </a:tc>
              </a:tr>
              <a:tr h="381000">
                <a:tc>
                  <a:txBody>
                    <a:bodyPr/>
                    <a:lstStyle/>
                    <a:p>
                      <a:pPr indent="0" lvl="0" marL="0" rtl="0" algn="l">
                        <a:spcBef>
                          <a:spcPts val="0"/>
                        </a:spcBef>
                        <a:spcAft>
                          <a:spcPts val="0"/>
                        </a:spcAft>
                        <a:buNone/>
                      </a:pPr>
                      <a:r>
                        <a:rPr lang="en"/>
                        <a:t>12:05 - 13:05</a:t>
                      </a:r>
                      <a:endParaRPr/>
                    </a:p>
                  </a:txBody>
                  <a:tcPr marT="91425" marB="91425" marR="91425" marL="91425"/>
                </a:tc>
                <a:tc>
                  <a:txBody>
                    <a:bodyPr/>
                    <a:lstStyle/>
                    <a:p>
                      <a:pPr indent="0" lvl="0" marL="0" rtl="0" algn="l">
                        <a:spcBef>
                          <a:spcPts val="0"/>
                        </a:spcBef>
                        <a:spcAft>
                          <a:spcPts val="0"/>
                        </a:spcAft>
                        <a:buNone/>
                      </a:pPr>
                      <a:r>
                        <a:rPr lang="en"/>
                        <a:t>Team talks #1</a:t>
                      </a:r>
                      <a:endParaRPr/>
                    </a:p>
                  </a:txBody>
                  <a:tcPr marT="91425" marB="91425" marR="91425" marL="91425"/>
                </a:tc>
                <a:tc>
                  <a:txBody>
                    <a:bodyPr/>
                    <a:lstStyle/>
                    <a:p>
                      <a:pPr indent="0" lvl="0" marL="0" rtl="0" algn="l">
                        <a:spcBef>
                          <a:spcPts val="0"/>
                        </a:spcBef>
                        <a:spcAft>
                          <a:spcPts val="0"/>
                        </a:spcAft>
                        <a:buNone/>
                      </a:pPr>
                      <a:r>
                        <a:rPr lang="en"/>
                        <a:t>APEX, </a:t>
                      </a:r>
                      <a:r>
                        <a:rPr lang="en"/>
                        <a:t>db3, </a:t>
                      </a:r>
                      <a:r>
                        <a:rPr lang="en"/>
                        <a:t>md_dh</a:t>
                      </a:r>
                      <a:endParaRPr/>
                    </a:p>
                  </a:txBody>
                  <a:tcPr marT="91425" marB="91425" marR="91425" marL="91425"/>
                </a:tc>
              </a:tr>
              <a:tr h="381000">
                <a:tc>
                  <a:txBody>
                    <a:bodyPr/>
                    <a:lstStyle/>
                    <a:p>
                      <a:pPr indent="0" lvl="0" marL="0" rtl="0" algn="l">
                        <a:spcBef>
                          <a:spcPts val="0"/>
                        </a:spcBef>
                        <a:spcAft>
                          <a:spcPts val="0"/>
                        </a:spcAft>
                        <a:buNone/>
                      </a:pPr>
                      <a:r>
                        <a:rPr lang="en"/>
                        <a:t>13:05 - 14:00</a:t>
                      </a:r>
                      <a:endParaRPr/>
                    </a:p>
                  </a:txBody>
                  <a:tcPr marT="91425" marB="91425" marR="91425" marL="91425"/>
                </a:tc>
                <a:tc>
                  <a:txBody>
                    <a:bodyPr/>
                    <a:lstStyle/>
                    <a:p>
                      <a:pPr indent="0" lvl="0" marL="0" rtl="0" algn="l">
                        <a:spcBef>
                          <a:spcPts val="0"/>
                        </a:spcBef>
                        <a:spcAft>
                          <a:spcPts val="0"/>
                        </a:spcAft>
                        <a:buNone/>
                      </a:pPr>
                      <a:r>
                        <a:rPr lang="en"/>
                        <a:t>Lunch break</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rPr lang="en"/>
                        <a:t>14:00 - 14:35</a:t>
                      </a:r>
                      <a:endParaRPr/>
                    </a:p>
                  </a:txBody>
                  <a:tcPr marT="91425" marB="91425" marR="91425" marL="91425"/>
                </a:tc>
                <a:tc>
                  <a:txBody>
                    <a:bodyPr/>
                    <a:lstStyle/>
                    <a:p>
                      <a:pPr indent="0" lvl="0" marL="0" rtl="0" algn="l">
                        <a:spcBef>
                          <a:spcPts val="0"/>
                        </a:spcBef>
                        <a:spcAft>
                          <a:spcPts val="0"/>
                        </a:spcAft>
                        <a:buNone/>
                      </a:pPr>
                      <a:r>
                        <a:rPr lang="en"/>
                        <a:t>Keynote: </a:t>
                      </a:r>
                      <a:r>
                        <a:rPr i="1" lang="en"/>
                        <a:t>How can retrieval aid long-form text generation?</a:t>
                      </a:r>
                      <a:endParaRPr i="1"/>
                    </a:p>
                  </a:txBody>
                  <a:tcPr marT="91425" marB="91425" marR="91425" marL="91425"/>
                </a:tc>
                <a:tc>
                  <a:txBody>
                    <a:bodyPr/>
                    <a:lstStyle/>
                    <a:p>
                      <a:pPr indent="0" lvl="0" marL="0" rtl="0" algn="l">
                        <a:spcBef>
                          <a:spcPts val="0"/>
                        </a:spcBef>
                        <a:spcAft>
                          <a:spcPts val="0"/>
                        </a:spcAft>
                        <a:buNone/>
                      </a:pPr>
                      <a:r>
                        <a:rPr lang="en"/>
                        <a:t>Mohit Iyyer</a:t>
                      </a:r>
                      <a:endParaRPr/>
                    </a:p>
                  </a:txBody>
                  <a:tcPr marT="91425" marB="91425" marR="91425" marL="91425"/>
                </a:tc>
              </a:tr>
              <a:tr h="381000">
                <a:tc>
                  <a:txBody>
                    <a:bodyPr/>
                    <a:lstStyle/>
                    <a:p>
                      <a:pPr indent="0" lvl="0" marL="0" rtl="0" algn="l">
                        <a:spcBef>
                          <a:spcPts val="0"/>
                        </a:spcBef>
                        <a:spcAft>
                          <a:spcPts val="0"/>
                        </a:spcAft>
                        <a:buNone/>
                      </a:pPr>
                      <a:r>
                        <a:rPr lang="en"/>
                        <a:t>14:35 - 15:10</a:t>
                      </a:r>
                      <a:endParaRPr/>
                    </a:p>
                  </a:txBody>
                  <a:tcPr marT="91425" marB="91425" marR="91425" marL="91425"/>
                </a:tc>
                <a:tc>
                  <a:txBody>
                    <a:bodyPr/>
                    <a:lstStyle/>
                    <a:p>
                      <a:pPr indent="0" lvl="0" marL="0" rtl="0" algn="l">
                        <a:spcBef>
                          <a:spcPts val="0"/>
                        </a:spcBef>
                        <a:spcAft>
                          <a:spcPts val="0"/>
                        </a:spcAft>
                        <a:buNone/>
                      </a:pPr>
                      <a:r>
                        <a:rPr lang="en"/>
                        <a:t>Keynote:  </a:t>
                      </a:r>
                      <a:r>
                        <a:rPr i="1" lang="en"/>
                        <a:t>RAG, Past, Present, Future</a:t>
                      </a:r>
                      <a:endParaRPr i="1"/>
                    </a:p>
                  </a:txBody>
                  <a:tcPr marT="91425" marB="91425" marR="91425" marL="91425"/>
                </a:tc>
                <a:tc>
                  <a:txBody>
                    <a:bodyPr/>
                    <a:lstStyle/>
                    <a:p>
                      <a:pPr indent="0" lvl="0" marL="0" rtl="0" algn="l">
                        <a:spcBef>
                          <a:spcPts val="0"/>
                        </a:spcBef>
                        <a:spcAft>
                          <a:spcPts val="0"/>
                        </a:spcAft>
                        <a:buNone/>
                      </a:pPr>
                      <a:r>
                        <a:rPr lang="en"/>
                        <a:t>Patrick Lewis</a:t>
                      </a:r>
                      <a:endParaRPr/>
                    </a:p>
                  </a:txBody>
                  <a:tcPr marT="91425" marB="91425" marR="91425" marL="91425"/>
                </a:tc>
              </a:tr>
              <a:tr h="381000">
                <a:tc>
                  <a:txBody>
                    <a:bodyPr/>
                    <a:lstStyle/>
                    <a:p>
                      <a:pPr indent="0" lvl="0" marL="0" rtl="0" algn="l">
                        <a:spcBef>
                          <a:spcPts val="0"/>
                        </a:spcBef>
                        <a:spcAft>
                          <a:spcPts val="0"/>
                        </a:spcAft>
                        <a:buNone/>
                      </a:pPr>
                      <a:r>
                        <a:rPr lang="en"/>
                        <a:t>15:10 - 15:55</a:t>
                      </a:r>
                      <a:endParaRPr/>
                    </a:p>
                  </a:txBody>
                  <a:tcPr marT="91425" marB="91425" marR="91425" marL="91425"/>
                </a:tc>
                <a:tc>
                  <a:txBody>
                    <a:bodyPr/>
                    <a:lstStyle/>
                    <a:p>
                      <a:pPr indent="0" lvl="0" marL="0" rtl="0" algn="l">
                        <a:spcBef>
                          <a:spcPts val="0"/>
                        </a:spcBef>
                        <a:spcAft>
                          <a:spcPts val="0"/>
                        </a:spcAft>
                        <a:buNone/>
                      </a:pPr>
                      <a:r>
                        <a:rPr lang="en"/>
                        <a:t>Team talks #2</a:t>
                      </a:r>
                      <a:endParaRPr/>
                    </a:p>
                  </a:txBody>
                  <a:tcPr marT="91425" marB="91425" marR="91425" marL="91425"/>
                </a:tc>
                <a:tc>
                  <a:txBody>
                    <a:bodyPr/>
                    <a:lstStyle/>
                    <a:p>
                      <a:pPr indent="0" lvl="0" marL="0" rtl="0" algn="l">
                        <a:spcBef>
                          <a:spcPts val="0"/>
                        </a:spcBef>
                        <a:spcAft>
                          <a:spcPts val="0"/>
                        </a:spcAft>
                        <a:buNone/>
                      </a:pPr>
                      <a:r>
                        <a:rPr lang="en"/>
                        <a:t>dRAGonRAnGers, dummy_model, ElectricSheep</a:t>
                      </a:r>
                      <a:endParaRPr/>
                    </a:p>
                  </a:txBody>
                  <a:tcPr marT="91425" marB="91425" marR="91425" marL="91425"/>
                </a:tc>
              </a:tr>
              <a:tr h="381000">
                <a:tc>
                  <a:txBody>
                    <a:bodyPr/>
                    <a:lstStyle/>
                    <a:p>
                      <a:pPr indent="0" lvl="0" marL="0" rtl="0" algn="l">
                        <a:spcBef>
                          <a:spcPts val="0"/>
                        </a:spcBef>
                        <a:spcAft>
                          <a:spcPts val="0"/>
                        </a:spcAft>
                        <a:buNone/>
                      </a:pPr>
                      <a:r>
                        <a:rPr lang="en"/>
                        <a:t>15:55 - 16:00</a:t>
                      </a:r>
                      <a:endParaRPr/>
                    </a:p>
                  </a:txBody>
                  <a:tcPr marT="91425" marB="91425" marR="91425" marL="91425"/>
                </a:tc>
                <a:tc>
                  <a:txBody>
                    <a:bodyPr/>
                    <a:lstStyle/>
                    <a:p>
                      <a:pPr indent="0" lvl="0" marL="0" rtl="0" algn="l">
                        <a:spcBef>
                          <a:spcPts val="0"/>
                        </a:spcBef>
                        <a:spcAft>
                          <a:spcPts val="0"/>
                        </a:spcAft>
                        <a:buNone/>
                      </a:pPr>
                      <a:r>
                        <a:rPr lang="en"/>
                        <a:t>Closing remarks</a:t>
                      </a:r>
                      <a:endParaRPr/>
                    </a:p>
                  </a:txBody>
                  <a:tcPr marT="91425" marB="91425" marR="91425" marL="91425"/>
                </a:tc>
                <a:tc>
                  <a:txBody>
                    <a:bodyPr/>
                    <a:lstStyle/>
                    <a:p>
                      <a:pPr indent="0" lvl="0" marL="0" rtl="0" algn="l">
                        <a:spcBef>
                          <a:spcPts val="0"/>
                        </a:spcBef>
                        <a:spcAft>
                          <a:spcPts val="0"/>
                        </a:spcAft>
                        <a:buNone/>
                      </a:pPr>
                      <a:r>
                        <a:rPr lang="en"/>
                        <a:t>Luna Dong</a:t>
                      </a:r>
                      <a:endParaRPr/>
                    </a:p>
                  </a:txBody>
                  <a:tcPr marT="91425" marB="91425" marR="91425" marL="91425"/>
                </a:tc>
              </a:tr>
              <a:tr h="381000">
                <a:tc>
                  <a:txBody>
                    <a:bodyPr/>
                    <a:lstStyle/>
                    <a:p>
                      <a:pPr indent="0" lvl="0" marL="0" rtl="0" algn="l">
                        <a:spcBef>
                          <a:spcPts val="0"/>
                        </a:spcBef>
                        <a:spcAft>
                          <a:spcPts val="0"/>
                        </a:spcAft>
                        <a:buNone/>
                      </a:pPr>
                      <a:r>
                        <a:rPr lang="en"/>
                        <a:t>16:00 - 16:30</a:t>
                      </a:r>
                      <a:endParaRPr/>
                    </a:p>
                  </a:txBody>
                  <a:tcPr marT="91425" marB="91425" marR="91425" marL="91425"/>
                </a:tc>
                <a:tc>
                  <a:txBody>
                    <a:bodyPr/>
                    <a:lstStyle/>
                    <a:p>
                      <a:pPr indent="0" lvl="0" marL="0" rtl="0" algn="l">
                        <a:spcBef>
                          <a:spcPts val="0"/>
                        </a:spcBef>
                        <a:spcAft>
                          <a:spcPts val="0"/>
                        </a:spcAft>
                        <a:buNone/>
                      </a:pPr>
                      <a:r>
                        <a:rPr lang="en"/>
                        <a:t>Poster Session</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65"/>
          <p:cNvSpPr txBox="1"/>
          <p:nvPr/>
        </p:nvSpPr>
        <p:spPr>
          <a:xfrm>
            <a:off x="860360" y="1971457"/>
            <a:ext cx="3857175" cy="6003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500"/>
              <a:buFont typeface="Arial"/>
              <a:buNone/>
            </a:pPr>
            <a:r>
              <a:rPr b="1" i="0" lang="en" sz="3500" u="none" cap="none" strike="noStrike">
                <a:solidFill>
                  <a:srgbClr val="2C3D8F"/>
                </a:solidFill>
                <a:latin typeface="Arial"/>
                <a:ea typeface="Arial"/>
                <a:cs typeface="Arial"/>
                <a:sym typeface="Arial"/>
              </a:rPr>
              <a:t>THANK YOU</a:t>
            </a:r>
            <a:endParaRPr b="0" i="0" sz="1500" u="none" cap="none" strike="noStrike">
              <a:solidFill>
                <a:srgbClr val="2C3D8F"/>
              </a:solidFill>
              <a:latin typeface="Arial"/>
              <a:ea typeface="Arial"/>
              <a:cs typeface="Arial"/>
              <a:sym typeface="Arial"/>
            </a:endParaRPr>
          </a:p>
        </p:txBody>
      </p:sp>
      <p:cxnSp>
        <p:nvCxnSpPr>
          <p:cNvPr id="427" name="Google Shape;427;p65"/>
          <p:cNvCxnSpPr/>
          <p:nvPr/>
        </p:nvCxnSpPr>
        <p:spPr>
          <a:xfrm>
            <a:off x="4968551" y="2271602"/>
            <a:ext cx="1861425" cy="0"/>
          </a:xfrm>
          <a:prstGeom prst="straightConnector1">
            <a:avLst/>
          </a:prstGeom>
          <a:noFill/>
          <a:ln cap="flat" cmpd="sng" w="38100">
            <a:solidFill>
              <a:srgbClr val="054F9A"/>
            </a:solidFill>
            <a:prstDash val="solid"/>
            <a:miter lim="800000"/>
            <a:headEnd len="sm" w="sm" type="none"/>
            <a:tailEnd len="sm" w="sm" type="none"/>
          </a:ln>
        </p:spPr>
      </p:cxnSp>
      <p:pic>
        <p:nvPicPr>
          <p:cNvPr id="428" name="Google Shape;428;p65"/>
          <p:cNvPicPr preferRelativeResize="0"/>
          <p:nvPr/>
        </p:nvPicPr>
        <p:blipFill rotWithShape="1">
          <a:blip r:embed="rId3">
            <a:alphaModFix/>
          </a:blip>
          <a:srcRect b="39175" l="0" r="0" t="71678"/>
          <a:stretch/>
        </p:blipFill>
        <p:spPr>
          <a:xfrm flipH="1" rot="-5400000">
            <a:off x="6382809" y="2370835"/>
            <a:ext cx="5134088" cy="392419"/>
          </a:xfrm>
          <a:prstGeom prst="rect">
            <a:avLst/>
          </a:prstGeom>
          <a:noFill/>
          <a:ln>
            <a:noFill/>
          </a:ln>
        </p:spPr>
      </p:pic>
      <p:pic>
        <p:nvPicPr>
          <p:cNvPr id="429" name="Google Shape;429;p65"/>
          <p:cNvPicPr preferRelativeResize="0"/>
          <p:nvPr/>
        </p:nvPicPr>
        <p:blipFill rotWithShape="1">
          <a:blip r:embed="rId3">
            <a:alphaModFix/>
          </a:blip>
          <a:srcRect b="37305" l="0" r="0" t="71677"/>
          <a:stretch/>
        </p:blipFill>
        <p:spPr>
          <a:xfrm flipH="1" rot="-5400000">
            <a:off x="6406163" y="2404631"/>
            <a:ext cx="5134088" cy="324825"/>
          </a:xfrm>
          <a:prstGeom prst="rect">
            <a:avLst/>
          </a:prstGeom>
          <a:noFill/>
          <a:ln>
            <a:noFill/>
          </a:ln>
        </p:spPr>
      </p:pic>
      <p:pic>
        <p:nvPicPr>
          <p:cNvPr id="430" name="Google Shape;430;p65"/>
          <p:cNvPicPr preferRelativeResize="0"/>
          <p:nvPr/>
        </p:nvPicPr>
        <p:blipFill rotWithShape="1">
          <a:blip r:embed="rId4">
            <a:alphaModFix/>
          </a:blip>
          <a:srcRect b="0" l="0" r="0" t="0"/>
          <a:stretch/>
        </p:blipFill>
        <p:spPr>
          <a:xfrm>
            <a:off x="0" y="3081749"/>
            <a:ext cx="9144000" cy="20617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35"/>
          <p:cNvSpPr txBox="1"/>
          <p:nvPr/>
        </p:nvSpPr>
        <p:spPr>
          <a:xfrm>
            <a:off x="323286" y="461785"/>
            <a:ext cx="3726900" cy="469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600"/>
              <a:buFont typeface="Arial"/>
              <a:buNone/>
            </a:pPr>
            <a:r>
              <a:rPr b="1" i="1" lang="en" sz="2600" u="none" cap="none" strike="noStrike">
                <a:solidFill>
                  <a:srgbClr val="2C3D8F"/>
                </a:solidFill>
                <a:latin typeface="Arial"/>
                <a:ea typeface="Arial"/>
                <a:cs typeface="Arial"/>
                <a:sym typeface="Arial"/>
              </a:rPr>
              <a:t>Agenda</a:t>
            </a:r>
            <a:endParaRPr b="0" i="0" sz="2600" u="none" cap="none" strike="noStrike">
              <a:solidFill>
                <a:srgbClr val="2C3D8F"/>
              </a:solidFill>
              <a:latin typeface="Arial"/>
              <a:ea typeface="Arial"/>
              <a:cs typeface="Arial"/>
              <a:sym typeface="Arial"/>
            </a:endParaRPr>
          </a:p>
        </p:txBody>
      </p:sp>
      <p:pic>
        <p:nvPicPr>
          <p:cNvPr id="136" name="Google Shape;136;p35"/>
          <p:cNvPicPr preferRelativeResize="0"/>
          <p:nvPr/>
        </p:nvPicPr>
        <p:blipFill rotWithShape="1">
          <a:blip r:embed="rId3">
            <a:alphaModFix/>
          </a:blip>
          <a:srcRect b="0" l="0" r="0" t="0"/>
          <a:stretch/>
        </p:blipFill>
        <p:spPr>
          <a:xfrm>
            <a:off x="87923" y="4671954"/>
            <a:ext cx="1071593" cy="392416"/>
          </a:xfrm>
          <a:prstGeom prst="rect">
            <a:avLst/>
          </a:prstGeom>
          <a:noFill/>
          <a:ln>
            <a:noFill/>
          </a:ln>
        </p:spPr>
      </p:pic>
      <p:pic>
        <p:nvPicPr>
          <p:cNvPr id="137" name="Google Shape;137;p35"/>
          <p:cNvPicPr preferRelativeResize="0"/>
          <p:nvPr/>
        </p:nvPicPr>
        <p:blipFill rotWithShape="1">
          <a:blip r:embed="rId4">
            <a:alphaModFix/>
          </a:blip>
          <a:srcRect b="19403" l="59197" r="2315" t="14862"/>
          <a:stretch/>
        </p:blipFill>
        <p:spPr>
          <a:xfrm>
            <a:off x="0" y="4674000"/>
            <a:ext cx="1219148" cy="469500"/>
          </a:xfrm>
          <a:prstGeom prst="rect">
            <a:avLst/>
          </a:prstGeom>
          <a:noFill/>
          <a:ln>
            <a:noFill/>
          </a:ln>
        </p:spPr>
      </p:pic>
      <p:pic>
        <p:nvPicPr>
          <p:cNvPr id="138" name="Google Shape;138;p35"/>
          <p:cNvPicPr preferRelativeResize="0"/>
          <p:nvPr/>
        </p:nvPicPr>
        <p:blipFill>
          <a:blip r:embed="rId5">
            <a:alphaModFix/>
          </a:blip>
          <a:stretch>
            <a:fillRect/>
          </a:stretch>
        </p:blipFill>
        <p:spPr>
          <a:xfrm>
            <a:off x="615925" y="2895652"/>
            <a:ext cx="1219150" cy="1362598"/>
          </a:xfrm>
          <a:prstGeom prst="rect">
            <a:avLst/>
          </a:prstGeom>
          <a:noFill/>
          <a:ln>
            <a:noFill/>
          </a:ln>
        </p:spPr>
      </p:pic>
      <p:pic>
        <p:nvPicPr>
          <p:cNvPr id="139" name="Google Shape;139;p35"/>
          <p:cNvPicPr preferRelativeResize="0"/>
          <p:nvPr/>
        </p:nvPicPr>
        <p:blipFill>
          <a:blip r:embed="rId6">
            <a:alphaModFix/>
          </a:blip>
          <a:stretch>
            <a:fillRect/>
          </a:stretch>
        </p:blipFill>
        <p:spPr>
          <a:xfrm>
            <a:off x="572100" y="1355100"/>
            <a:ext cx="1262975" cy="1379700"/>
          </a:xfrm>
          <a:prstGeom prst="rect">
            <a:avLst/>
          </a:prstGeom>
          <a:noFill/>
          <a:ln>
            <a:noFill/>
          </a:ln>
        </p:spPr>
      </p:pic>
      <p:sp>
        <p:nvSpPr>
          <p:cNvPr id="140" name="Google Shape;140;p35"/>
          <p:cNvSpPr/>
          <p:nvPr/>
        </p:nvSpPr>
        <p:spPr>
          <a:xfrm>
            <a:off x="2314625" y="1611300"/>
            <a:ext cx="5700300" cy="578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t>KDD Cup CRAG Challenge Summary</a:t>
            </a:r>
            <a:endParaRPr sz="2400"/>
          </a:p>
        </p:txBody>
      </p:sp>
      <p:sp>
        <p:nvSpPr>
          <p:cNvPr id="141" name="Google Shape;141;p35"/>
          <p:cNvSpPr/>
          <p:nvPr/>
        </p:nvSpPr>
        <p:spPr>
          <a:xfrm>
            <a:off x="2314625" y="3287900"/>
            <a:ext cx="5700300" cy="578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t>Effective RAG Techniques</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36"/>
          <p:cNvSpPr/>
          <p:nvPr>
            <p:ph idx="2" type="pic"/>
          </p:nvPr>
        </p:nvSpPr>
        <p:spPr>
          <a:xfrm>
            <a:off x="4157663" y="0"/>
            <a:ext cx="4986600" cy="3471900"/>
          </a:xfrm>
          <a:prstGeom prst="rect">
            <a:avLst/>
          </a:prstGeom>
          <a:solidFill>
            <a:schemeClr val="lt1"/>
          </a:solidFill>
          <a:ln>
            <a:noFill/>
          </a:ln>
        </p:spPr>
      </p:sp>
      <p:pic>
        <p:nvPicPr>
          <p:cNvPr id="147" name="Google Shape;147;p36"/>
          <p:cNvPicPr preferRelativeResize="0"/>
          <p:nvPr/>
        </p:nvPicPr>
        <p:blipFill rotWithShape="1">
          <a:blip r:embed="rId3">
            <a:alphaModFix/>
          </a:blip>
          <a:srcRect b="19404" l="59196" r="2316" t="14862"/>
          <a:stretch/>
        </p:blipFill>
        <p:spPr>
          <a:xfrm>
            <a:off x="0" y="4674000"/>
            <a:ext cx="1219148" cy="469500"/>
          </a:xfrm>
          <a:prstGeom prst="rect">
            <a:avLst/>
          </a:prstGeom>
          <a:noFill/>
          <a:ln>
            <a:noFill/>
          </a:ln>
        </p:spPr>
      </p:pic>
      <p:sp>
        <p:nvSpPr>
          <p:cNvPr id="148" name="Google Shape;148;p36"/>
          <p:cNvSpPr txBox="1"/>
          <p:nvPr/>
        </p:nvSpPr>
        <p:spPr>
          <a:xfrm>
            <a:off x="323850" y="3532575"/>
            <a:ext cx="8420100" cy="12147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SzPts val="1600"/>
              <a:buChar char="●"/>
            </a:pPr>
            <a:r>
              <a:rPr b="1" lang="en" sz="1600"/>
              <a:t>2300+ participants, 384 teams, 5600+ submissions</a:t>
            </a:r>
            <a:endParaRPr b="1" sz="1600"/>
          </a:p>
          <a:p>
            <a:pPr indent="-330200" lvl="0" marL="457200" rtl="0" algn="l">
              <a:lnSpc>
                <a:spcPct val="115000"/>
              </a:lnSpc>
              <a:spcBef>
                <a:spcPts val="0"/>
              </a:spcBef>
              <a:spcAft>
                <a:spcPts val="0"/>
              </a:spcAft>
              <a:buClr>
                <a:schemeClr val="dk1"/>
              </a:buClr>
              <a:buSzPts val="1600"/>
              <a:buChar char="●"/>
            </a:pPr>
            <a:r>
              <a:rPr lang="en" sz="1600">
                <a:solidFill>
                  <a:schemeClr val="dk1"/>
                </a:solidFill>
                <a:highlight>
                  <a:schemeClr val="lt1"/>
                </a:highlight>
              </a:rPr>
              <a:t>Winning teams’ solutions significantly outperformed the baseline solutions</a:t>
            </a:r>
            <a:r>
              <a:rPr lang="en" sz="1600">
                <a:solidFill>
                  <a:schemeClr val="dk1"/>
                </a:solidFill>
                <a:highlight>
                  <a:schemeClr val="lt1"/>
                </a:highlight>
              </a:rPr>
              <a:t>!</a:t>
            </a:r>
            <a:endParaRPr b="1" sz="1600"/>
          </a:p>
          <a:p>
            <a:pPr indent="-330200" lvl="0" marL="457200" rtl="0" algn="l">
              <a:lnSpc>
                <a:spcPct val="115000"/>
              </a:lnSpc>
              <a:spcBef>
                <a:spcPts val="0"/>
              </a:spcBef>
              <a:spcAft>
                <a:spcPts val="0"/>
              </a:spcAft>
              <a:buClr>
                <a:schemeClr val="dk1"/>
              </a:buClr>
              <a:buSzPts val="1600"/>
              <a:buChar char="●"/>
            </a:pPr>
            <a:r>
              <a:rPr lang="en" sz="1600">
                <a:solidFill>
                  <a:schemeClr val="dk1"/>
                </a:solidFill>
                <a:highlight>
                  <a:srgbClr val="FFFFFF"/>
                </a:highlight>
              </a:rPr>
              <a:t>CRAG benchmark (</a:t>
            </a:r>
            <a:r>
              <a:rPr lang="en" sz="1600">
                <a:solidFill>
                  <a:srgbClr val="1155CC"/>
                </a:solidFill>
                <a:highlight>
                  <a:srgbClr val="FFFFFF"/>
                </a:highlight>
                <a:uFill>
                  <a:noFill/>
                </a:uFill>
                <a:hlinkClick r:id="rId4">
                  <a:extLst>
                    <a:ext uri="{A12FA001-AC4F-418D-AE19-62706E023703}">
                      <ahyp:hlinkClr val="tx"/>
                    </a:ext>
                  </a:extLst>
                </a:hlinkClick>
              </a:rPr>
              <a:t>arXiv link</a:t>
            </a:r>
            <a:r>
              <a:rPr lang="en" sz="1600">
                <a:solidFill>
                  <a:schemeClr val="dk1"/>
                </a:solidFill>
                <a:highlight>
                  <a:srgbClr val="FFFFFF"/>
                </a:highlight>
              </a:rPr>
              <a:t>) was listed in </a:t>
            </a:r>
            <a:r>
              <a:rPr b="1" lang="en" sz="1600">
                <a:solidFill>
                  <a:srgbClr val="1155CC"/>
                </a:solidFill>
                <a:highlight>
                  <a:srgbClr val="FFFFFF"/>
                </a:highlight>
                <a:uFill>
                  <a:noFill/>
                </a:uFill>
                <a:hlinkClick r:id="rId5">
                  <a:extLst>
                    <a:ext uri="{A12FA001-AC4F-418D-AE19-62706E023703}">
                      <ahyp:hlinkClr val="tx"/>
                    </a:ext>
                  </a:extLst>
                </a:hlinkClick>
              </a:rPr>
              <a:t>Hugging Face "Daily papers"</a:t>
            </a:r>
            <a:r>
              <a:rPr lang="en" sz="1600">
                <a:solidFill>
                  <a:schemeClr val="dk1"/>
                </a:solidFill>
                <a:highlight>
                  <a:srgbClr val="FFFFFF"/>
                </a:highlight>
              </a:rPr>
              <a:t>!</a:t>
            </a:r>
            <a:endParaRPr sz="1600">
              <a:solidFill>
                <a:schemeClr val="dk1"/>
              </a:solidFill>
              <a:highlight>
                <a:srgbClr val="FFFFFF"/>
              </a:highlight>
            </a:endParaRPr>
          </a:p>
          <a:p>
            <a:pPr indent="-330200" lvl="0" marL="457200" rtl="0" algn="l">
              <a:lnSpc>
                <a:spcPct val="115000"/>
              </a:lnSpc>
              <a:spcBef>
                <a:spcPts val="0"/>
              </a:spcBef>
              <a:spcAft>
                <a:spcPts val="0"/>
              </a:spcAft>
              <a:buClr>
                <a:schemeClr val="dk1"/>
              </a:buClr>
              <a:buSzPts val="1600"/>
              <a:buChar char="●"/>
            </a:pPr>
            <a:r>
              <a:rPr lang="en" sz="1600">
                <a:solidFill>
                  <a:schemeClr val="dk1"/>
                </a:solidFill>
                <a:highlight>
                  <a:srgbClr val="FFFFFF"/>
                </a:highlight>
              </a:rPr>
              <a:t>Lots of media attention</a:t>
            </a:r>
            <a:endParaRPr sz="1600">
              <a:solidFill>
                <a:schemeClr val="dk1"/>
              </a:solidFill>
              <a:highlight>
                <a:srgbClr val="FFFFFF"/>
              </a:highlight>
            </a:endParaRPr>
          </a:p>
        </p:txBody>
      </p:sp>
      <p:sp>
        <p:nvSpPr>
          <p:cNvPr id="149" name="Google Shape;149;p36"/>
          <p:cNvSpPr txBox="1"/>
          <p:nvPr/>
        </p:nvSpPr>
        <p:spPr>
          <a:xfrm>
            <a:off x="1423200" y="4747200"/>
            <a:ext cx="7362000" cy="3231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2000"/>
              <a:buFont typeface="Arial"/>
              <a:buNone/>
            </a:pPr>
            <a:r>
              <a:rPr lang="en" sz="1200">
                <a:solidFill>
                  <a:schemeClr val="dk1"/>
                </a:solidFill>
              </a:rPr>
              <a:t>Link: https://www.aicrowd.com/challenges/meta-comprehensive-rag-benchmark-kdd-cup-2024</a:t>
            </a:r>
            <a:endParaRPr sz="1200">
              <a:solidFill>
                <a:schemeClr val="dk1"/>
              </a:solidFill>
            </a:endParaRPr>
          </a:p>
        </p:txBody>
      </p:sp>
      <p:sp>
        <p:nvSpPr>
          <p:cNvPr id="150" name="Google Shape;150;p36"/>
          <p:cNvSpPr txBox="1"/>
          <p:nvPr/>
        </p:nvSpPr>
        <p:spPr>
          <a:xfrm>
            <a:off x="397964" y="407575"/>
            <a:ext cx="7811700" cy="469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000"/>
              <a:buFont typeface="Arial"/>
              <a:buNone/>
            </a:pPr>
            <a:r>
              <a:rPr b="1" i="0" lang="en" sz="2600" u="none" cap="none" strike="noStrike">
                <a:solidFill>
                  <a:srgbClr val="2C3D8F"/>
                </a:solidFill>
                <a:latin typeface="Arial"/>
                <a:ea typeface="Arial"/>
                <a:cs typeface="Arial"/>
                <a:sym typeface="Arial"/>
              </a:rPr>
              <a:t>2024 KDD Cup CRAG Challenge Summary</a:t>
            </a:r>
            <a:endParaRPr sz="2600"/>
          </a:p>
        </p:txBody>
      </p:sp>
      <p:pic>
        <p:nvPicPr>
          <p:cNvPr id="151" name="Google Shape;151;p36"/>
          <p:cNvPicPr preferRelativeResize="0"/>
          <p:nvPr/>
        </p:nvPicPr>
        <p:blipFill rotWithShape="1">
          <a:blip r:embed="rId6">
            <a:alphaModFix/>
          </a:blip>
          <a:srcRect b="0" l="4213" r="2771" t="0"/>
          <a:stretch/>
        </p:blipFill>
        <p:spPr>
          <a:xfrm>
            <a:off x="7692800" y="4118675"/>
            <a:ext cx="1382875" cy="374025"/>
          </a:xfrm>
          <a:prstGeom prst="rect">
            <a:avLst/>
          </a:prstGeom>
          <a:noFill/>
          <a:ln>
            <a:noFill/>
          </a:ln>
        </p:spPr>
      </p:pic>
      <p:pic>
        <p:nvPicPr>
          <p:cNvPr id="152" name="Google Shape;152;p36"/>
          <p:cNvPicPr preferRelativeResize="0"/>
          <p:nvPr/>
        </p:nvPicPr>
        <p:blipFill>
          <a:blip r:embed="rId7">
            <a:alphaModFix/>
          </a:blip>
          <a:stretch>
            <a:fillRect/>
          </a:stretch>
        </p:blipFill>
        <p:spPr>
          <a:xfrm>
            <a:off x="1051526" y="928300"/>
            <a:ext cx="7101875" cy="25487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id="157" name="Google Shape;157;p37"/>
          <p:cNvPicPr preferRelativeResize="0"/>
          <p:nvPr/>
        </p:nvPicPr>
        <p:blipFill rotWithShape="1">
          <a:blip r:embed="rId3">
            <a:alphaModFix/>
          </a:blip>
          <a:srcRect b="19404" l="59196" r="2316" t="14862"/>
          <a:stretch/>
        </p:blipFill>
        <p:spPr>
          <a:xfrm>
            <a:off x="0" y="4674000"/>
            <a:ext cx="1219148" cy="469500"/>
          </a:xfrm>
          <a:prstGeom prst="rect">
            <a:avLst/>
          </a:prstGeom>
          <a:noFill/>
          <a:ln>
            <a:noFill/>
          </a:ln>
        </p:spPr>
      </p:pic>
      <p:pic>
        <p:nvPicPr>
          <p:cNvPr id="158" name="Google Shape;158;p37"/>
          <p:cNvPicPr preferRelativeResize="0"/>
          <p:nvPr/>
        </p:nvPicPr>
        <p:blipFill>
          <a:blip r:embed="rId4">
            <a:alphaModFix/>
          </a:blip>
          <a:stretch>
            <a:fillRect/>
          </a:stretch>
        </p:blipFill>
        <p:spPr>
          <a:xfrm>
            <a:off x="1078298" y="685150"/>
            <a:ext cx="7065694" cy="37731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38"/>
          <p:cNvSpPr/>
          <p:nvPr/>
        </p:nvSpPr>
        <p:spPr>
          <a:xfrm>
            <a:off x="4457700" y="2305050"/>
            <a:ext cx="228600" cy="2286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64" name="Google Shape;164;p38"/>
          <p:cNvSpPr/>
          <p:nvPr/>
        </p:nvSpPr>
        <p:spPr>
          <a:xfrm>
            <a:off x="4572000" y="2419350"/>
            <a:ext cx="228600" cy="2286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grpSp>
        <p:nvGrpSpPr>
          <p:cNvPr id="165" name="Google Shape;165;p38"/>
          <p:cNvGrpSpPr/>
          <p:nvPr/>
        </p:nvGrpSpPr>
        <p:grpSpPr>
          <a:xfrm>
            <a:off x="149724" y="1166452"/>
            <a:ext cx="4094518" cy="2969479"/>
            <a:chOff x="894275" y="2353575"/>
            <a:chExt cx="7732800" cy="7046700"/>
          </a:xfrm>
        </p:grpSpPr>
        <p:sp>
          <p:nvSpPr>
            <p:cNvPr id="166" name="Google Shape;166;p38"/>
            <p:cNvSpPr/>
            <p:nvPr/>
          </p:nvSpPr>
          <p:spPr>
            <a:xfrm>
              <a:off x="894275" y="2353575"/>
              <a:ext cx="7732800" cy="7046700"/>
            </a:xfrm>
            <a:prstGeom prst="roundRect">
              <a:avLst>
                <a:gd fmla="val 16667" name="adj"/>
              </a:avLst>
            </a:prstGeom>
            <a:noFill/>
            <a:ln cap="flat" cmpd="sng" w="19050">
              <a:solidFill>
                <a:srgbClr val="465A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600">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p:txBody>
        </p:sp>
        <p:sp>
          <p:nvSpPr>
            <p:cNvPr id="167" name="Google Shape;167;p38"/>
            <p:cNvSpPr/>
            <p:nvPr/>
          </p:nvSpPr>
          <p:spPr>
            <a:xfrm>
              <a:off x="1433425" y="3372200"/>
              <a:ext cx="6708000" cy="1397400"/>
            </a:xfrm>
            <a:prstGeom prst="roundRect">
              <a:avLst>
                <a:gd fmla="val 16667" name="adj"/>
              </a:avLst>
            </a:prstGeom>
            <a:solidFill>
              <a:srgbClr val="D9EAD3"/>
            </a:solidFill>
            <a:ln cap="flat" cmpd="sng" w="9525">
              <a:solidFill>
                <a:srgbClr val="465A6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Optimistic Text"/>
                  <a:ea typeface="Optimistic Text"/>
                  <a:cs typeface="Optimistic Text"/>
                  <a:sym typeface="Optimistic Text"/>
                </a:rPr>
                <a:t>Question Answering Pairs</a:t>
              </a:r>
              <a:endParaRPr b="1">
                <a:latin typeface="Optimistic Text"/>
                <a:ea typeface="Optimistic Text"/>
                <a:cs typeface="Optimistic Text"/>
                <a:sym typeface="Optimistic Text"/>
              </a:endParaRPr>
            </a:p>
          </p:txBody>
        </p:sp>
        <p:sp>
          <p:nvSpPr>
            <p:cNvPr id="168" name="Google Shape;168;p38"/>
            <p:cNvSpPr/>
            <p:nvPr/>
          </p:nvSpPr>
          <p:spPr>
            <a:xfrm>
              <a:off x="1433425" y="4873225"/>
              <a:ext cx="6614700" cy="4209600"/>
            </a:xfrm>
            <a:prstGeom prst="roundRect">
              <a:avLst>
                <a:gd fmla="val 16667" name="adj"/>
              </a:avLst>
            </a:prstGeom>
            <a:solidFill>
              <a:srgbClr val="FFF2CC"/>
            </a:solidFill>
            <a:ln cap="flat" cmpd="sng" w="9525">
              <a:solidFill>
                <a:srgbClr val="465A6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Optimistic Text"/>
                  <a:ea typeface="Optimistic Text"/>
                  <a:cs typeface="Optimistic Text"/>
                  <a:sym typeface="Optimistic Text"/>
                </a:rPr>
                <a:t>Retrieval</a:t>
              </a:r>
              <a:endParaRPr b="1">
                <a:latin typeface="Optimistic Text"/>
                <a:ea typeface="Optimistic Text"/>
                <a:cs typeface="Optimistic Text"/>
                <a:sym typeface="Optimistic Text"/>
              </a:endParaRPr>
            </a:p>
            <a:p>
              <a:pPr indent="0" lvl="0" marL="0" rtl="0" algn="l">
                <a:spcBef>
                  <a:spcPts val="0"/>
                </a:spcBef>
                <a:spcAft>
                  <a:spcPts val="0"/>
                </a:spcAft>
                <a:buNone/>
              </a:pPr>
              <a:r>
                <a:t/>
              </a:r>
              <a:endParaRPr b="1">
                <a:latin typeface="Optimistic Text"/>
                <a:ea typeface="Optimistic Text"/>
                <a:cs typeface="Optimistic Text"/>
                <a:sym typeface="Optimistic Text"/>
              </a:endParaRPr>
            </a:p>
            <a:p>
              <a:pPr indent="0" lvl="0" marL="0" rtl="0" algn="l">
                <a:spcBef>
                  <a:spcPts val="0"/>
                </a:spcBef>
                <a:spcAft>
                  <a:spcPts val="0"/>
                </a:spcAft>
                <a:buNone/>
              </a:pPr>
              <a:r>
                <a:t/>
              </a:r>
              <a:endParaRPr b="1">
                <a:latin typeface="Optimistic Text"/>
                <a:ea typeface="Optimistic Text"/>
                <a:cs typeface="Optimistic Text"/>
                <a:sym typeface="Optimistic Text"/>
              </a:endParaRPr>
            </a:p>
            <a:p>
              <a:pPr indent="0" lvl="0" marL="0" rtl="0" algn="l">
                <a:spcBef>
                  <a:spcPts val="0"/>
                </a:spcBef>
                <a:spcAft>
                  <a:spcPts val="0"/>
                </a:spcAft>
                <a:buNone/>
              </a:pPr>
              <a:r>
                <a:t/>
              </a:r>
              <a:endParaRPr b="1">
                <a:latin typeface="Optimistic Text"/>
                <a:ea typeface="Optimistic Text"/>
                <a:cs typeface="Optimistic Text"/>
                <a:sym typeface="Optimistic Text"/>
              </a:endParaRPr>
            </a:p>
            <a:p>
              <a:pPr indent="0" lvl="0" marL="0" rtl="0" algn="l">
                <a:spcBef>
                  <a:spcPts val="0"/>
                </a:spcBef>
                <a:spcAft>
                  <a:spcPts val="0"/>
                </a:spcAft>
                <a:buNone/>
              </a:pPr>
              <a:r>
                <a:t/>
              </a:r>
              <a:endParaRPr b="1">
                <a:latin typeface="Optimistic Text"/>
                <a:ea typeface="Optimistic Text"/>
                <a:cs typeface="Optimistic Text"/>
                <a:sym typeface="Optimistic Text"/>
              </a:endParaRPr>
            </a:p>
            <a:p>
              <a:pPr indent="0" lvl="0" marL="0" rtl="0" algn="l">
                <a:spcBef>
                  <a:spcPts val="0"/>
                </a:spcBef>
                <a:spcAft>
                  <a:spcPts val="0"/>
                </a:spcAft>
                <a:buNone/>
              </a:pPr>
              <a:r>
                <a:t/>
              </a:r>
              <a:endParaRPr b="1">
                <a:latin typeface="Optimistic Text"/>
                <a:ea typeface="Optimistic Text"/>
                <a:cs typeface="Optimistic Text"/>
                <a:sym typeface="Optimistic Text"/>
              </a:endParaRPr>
            </a:p>
            <a:p>
              <a:pPr indent="0" lvl="0" marL="0" rtl="0" algn="l">
                <a:spcBef>
                  <a:spcPts val="0"/>
                </a:spcBef>
                <a:spcAft>
                  <a:spcPts val="0"/>
                </a:spcAft>
                <a:buNone/>
              </a:pPr>
              <a:r>
                <a:t/>
              </a:r>
              <a:endParaRPr b="1">
                <a:latin typeface="Optimistic Text"/>
                <a:ea typeface="Optimistic Text"/>
                <a:cs typeface="Optimistic Text"/>
                <a:sym typeface="Optimistic Text"/>
              </a:endParaRPr>
            </a:p>
            <a:p>
              <a:pPr indent="0" lvl="0" marL="0" rtl="0" algn="l">
                <a:spcBef>
                  <a:spcPts val="0"/>
                </a:spcBef>
                <a:spcAft>
                  <a:spcPts val="0"/>
                </a:spcAft>
                <a:buNone/>
              </a:pPr>
              <a:r>
                <a:t/>
              </a:r>
              <a:endParaRPr b="1">
                <a:latin typeface="Optimistic Text"/>
                <a:ea typeface="Optimistic Text"/>
                <a:cs typeface="Optimistic Text"/>
                <a:sym typeface="Optimistic Text"/>
              </a:endParaRPr>
            </a:p>
          </p:txBody>
        </p:sp>
        <p:sp>
          <p:nvSpPr>
            <p:cNvPr id="169" name="Google Shape;169;p38"/>
            <p:cNvSpPr/>
            <p:nvPr/>
          </p:nvSpPr>
          <p:spPr>
            <a:xfrm>
              <a:off x="1813675" y="6027787"/>
              <a:ext cx="5854200" cy="1311900"/>
            </a:xfrm>
            <a:prstGeom prst="roundRect">
              <a:avLst>
                <a:gd fmla="val 16667" name="adj"/>
              </a:avLst>
            </a:prstGeom>
            <a:solidFill>
              <a:srgbClr val="D9D2E9"/>
            </a:solidFill>
            <a:ln cap="flat" cmpd="sng" w="9525">
              <a:solidFill>
                <a:srgbClr val="465A6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Optimistic Text"/>
                  <a:ea typeface="Optimistic Text"/>
                  <a:cs typeface="Optimistic Text"/>
                  <a:sym typeface="Optimistic Text"/>
                </a:rPr>
                <a:t>Web Search Results</a:t>
              </a:r>
              <a:endParaRPr b="1">
                <a:latin typeface="Optimistic Text"/>
                <a:ea typeface="Optimistic Text"/>
                <a:cs typeface="Optimistic Text"/>
                <a:sym typeface="Optimistic Text"/>
              </a:endParaRPr>
            </a:p>
          </p:txBody>
        </p:sp>
        <p:sp>
          <p:nvSpPr>
            <p:cNvPr id="170" name="Google Shape;170;p38"/>
            <p:cNvSpPr/>
            <p:nvPr/>
          </p:nvSpPr>
          <p:spPr>
            <a:xfrm>
              <a:off x="1813675" y="7441955"/>
              <a:ext cx="5854200" cy="1311900"/>
            </a:xfrm>
            <a:prstGeom prst="roundRect">
              <a:avLst>
                <a:gd fmla="val 16667" name="adj"/>
              </a:avLst>
            </a:prstGeom>
            <a:solidFill>
              <a:srgbClr val="9FC5E8"/>
            </a:solidFill>
            <a:ln cap="flat" cmpd="sng" w="9525">
              <a:solidFill>
                <a:srgbClr val="465A6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Optimistic Text"/>
                  <a:ea typeface="Optimistic Text"/>
                  <a:cs typeface="Optimistic Text"/>
                  <a:sym typeface="Optimistic Text"/>
                </a:rPr>
                <a:t>Mock KG &amp; APIs</a:t>
              </a:r>
              <a:endParaRPr b="1">
                <a:latin typeface="Optimistic Text"/>
                <a:ea typeface="Optimistic Text"/>
                <a:cs typeface="Optimistic Text"/>
                <a:sym typeface="Optimistic Text"/>
              </a:endParaRPr>
            </a:p>
          </p:txBody>
        </p:sp>
      </p:grpSp>
      <p:sp>
        <p:nvSpPr>
          <p:cNvPr id="171" name="Google Shape;171;p38"/>
          <p:cNvSpPr txBox="1"/>
          <p:nvPr/>
        </p:nvSpPr>
        <p:spPr>
          <a:xfrm>
            <a:off x="315325" y="480500"/>
            <a:ext cx="57696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2600">
                <a:solidFill>
                  <a:srgbClr val="2C3D8F"/>
                </a:solidFill>
                <a:latin typeface="Optimistic Text"/>
                <a:ea typeface="Optimistic Text"/>
                <a:cs typeface="Optimistic Text"/>
                <a:sym typeface="Optimistic Text"/>
              </a:rPr>
              <a:t>CRAG Benchmark Overview</a:t>
            </a:r>
            <a:endParaRPr b="1" i="1" sz="2600">
              <a:solidFill>
                <a:srgbClr val="2C3D8F"/>
              </a:solidFill>
              <a:latin typeface="Optimistic Text"/>
              <a:ea typeface="Optimistic Text"/>
              <a:cs typeface="Optimistic Text"/>
              <a:sym typeface="Optimistic Text"/>
            </a:endParaRPr>
          </a:p>
        </p:txBody>
      </p:sp>
      <p:pic>
        <p:nvPicPr>
          <p:cNvPr id="172" name="Google Shape;172;p38"/>
          <p:cNvPicPr preferRelativeResize="0"/>
          <p:nvPr/>
        </p:nvPicPr>
        <p:blipFill rotWithShape="1">
          <a:blip r:embed="rId3">
            <a:alphaModFix/>
          </a:blip>
          <a:srcRect b="19404" l="59196" r="2316" t="14862"/>
          <a:stretch/>
        </p:blipFill>
        <p:spPr>
          <a:xfrm>
            <a:off x="0" y="4674000"/>
            <a:ext cx="1219148" cy="469500"/>
          </a:xfrm>
          <a:prstGeom prst="rect">
            <a:avLst/>
          </a:prstGeom>
          <a:noFill/>
          <a:ln>
            <a:noFill/>
          </a:ln>
        </p:spPr>
      </p:pic>
      <p:sp>
        <p:nvSpPr>
          <p:cNvPr id="173" name="Google Shape;173;p38"/>
          <p:cNvSpPr/>
          <p:nvPr/>
        </p:nvSpPr>
        <p:spPr>
          <a:xfrm>
            <a:off x="4305300" y="1150825"/>
            <a:ext cx="2108100" cy="1497000"/>
          </a:xfrm>
          <a:prstGeom prst="roundRect">
            <a:avLst>
              <a:gd fmla="val 16667" name="adj"/>
            </a:avLst>
          </a:prstGeom>
          <a:noFill/>
          <a:ln cap="flat" cmpd="sng" w="19050">
            <a:solidFill>
              <a:srgbClr val="465A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600">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rPr b="1" lang="en">
                <a:latin typeface="Optimistic Text"/>
                <a:ea typeface="Optimistic Text"/>
                <a:cs typeface="Optimistic Text"/>
                <a:sym typeface="Optimistic Text"/>
              </a:rPr>
              <a:t>CRAG Tasks</a:t>
            </a:r>
            <a:endParaRPr b="1">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p:txBody>
      </p:sp>
      <p:sp>
        <p:nvSpPr>
          <p:cNvPr id="174" name="Google Shape;174;p38"/>
          <p:cNvSpPr/>
          <p:nvPr/>
        </p:nvSpPr>
        <p:spPr>
          <a:xfrm>
            <a:off x="4305300" y="2684850"/>
            <a:ext cx="2108100" cy="1448700"/>
          </a:xfrm>
          <a:prstGeom prst="roundRect">
            <a:avLst>
              <a:gd fmla="val 16667" name="adj"/>
            </a:avLst>
          </a:prstGeom>
          <a:noFill/>
          <a:ln cap="flat" cmpd="sng" w="19050">
            <a:solidFill>
              <a:srgbClr val="465A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600">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rPr b="1" lang="en">
                <a:latin typeface="Optimistic Text"/>
                <a:ea typeface="Optimistic Text"/>
                <a:cs typeface="Optimistic Text"/>
                <a:sym typeface="Optimistic Text"/>
              </a:rPr>
              <a:t>Evaluation</a:t>
            </a:r>
            <a:endParaRPr b="1">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rPr lang="en">
                <a:latin typeface="Optimistic Text"/>
                <a:ea typeface="Optimistic Text"/>
                <a:cs typeface="Optimistic Text"/>
                <a:sym typeface="Optimistic Text"/>
              </a:rPr>
              <a:t> </a:t>
            </a:r>
            <a:endParaRPr>
              <a:latin typeface="Optimistic Text"/>
              <a:ea typeface="Optimistic Text"/>
              <a:cs typeface="Optimistic Text"/>
              <a:sym typeface="Optimistic Tex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9"/>
          <p:cNvSpPr/>
          <p:nvPr/>
        </p:nvSpPr>
        <p:spPr>
          <a:xfrm>
            <a:off x="4457700" y="2305050"/>
            <a:ext cx="228600" cy="2286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80" name="Google Shape;180;p39"/>
          <p:cNvSpPr/>
          <p:nvPr/>
        </p:nvSpPr>
        <p:spPr>
          <a:xfrm>
            <a:off x="4572000" y="2419350"/>
            <a:ext cx="228600" cy="2286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grpSp>
        <p:nvGrpSpPr>
          <p:cNvPr id="181" name="Google Shape;181;p39"/>
          <p:cNvGrpSpPr/>
          <p:nvPr/>
        </p:nvGrpSpPr>
        <p:grpSpPr>
          <a:xfrm>
            <a:off x="149724" y="1166452"/>
            <a:ext cx="4094518" cy="2969479"/>
            <a:chOff x="894275" y="2353575"/>
            <a:chExt cx="7732800" cy="7046700"/>
          </a:xfrm>
        </p:grpSpPr>
        <p:sp>
          <p:nvSpPr>
            <p:cNvPr id="182" name="Google Shape;182;p39"/>
            <p:cNvSpPr/>
            <p:nvPr/>
          </p:nvSpPr>
          <p:spPr>
            <a:xfrm>
              <a:off x="894275" y="2353575"/>
              <a:ext cx="7732800" cy="7046700"/>
            </a:xfrm>
            <a:prstGeom prst="roundRect">
              <a:avLst>
                <a:gd fmla="val 16667" name="adj"/>
              </a:avLst>
            </a:prstGeom>
            <a:noFill/>
            <a:ln cap="flat" cmpd="sng" w="19050">
              <a:solidFill>
                <a:srgbClr val="465A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600">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p:txBody>
        </p:sp>
        <p:sp>
          <p:nvSpPr>
            <p:cNvPr id="183" name="Google Shape;183;p39"/>
            <p:cNvSpPr/>
            <p:nvPr/>
          </p:nvSpPr>
          <p:spPr>
            <a:xfrm>
              <a:off x="1433425" y="3372200"/>
              <a:ext cx="6708000" cy="1397400"/>
            </a:xfrm>
            <a:prstGeom prst="roundRect">
              <a:avLst>
                <a:gd fmla="val 16667" name="adj"/>
              </a:avLst>
            </a:prstGeom>
            <a:solidFill>
              <a:srgbClr val="D9EAD3"/>
            </a:solidFill>
            <a:ln cap="flat" cmpd="sng" w="9525">
              <a:solidFill>
                <a:srgbClr val="465A6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Optimistic Text"/>
                  <a:ea typeface="Optimistic Text"/>
                  <a:cs typeface="Optimistic Text"/>
                  <a:sym typeface="Optimistic Text"/>
                </a:rPr>
                <a:t>Question Answering Pairs</a:t>
              </a:r>
              <a:endParaRPr b="1">
                <a:latin typeface="Optimistic Text"/>
                <a:ea typeface="Optimistic Text"/>
                <a:cs typeface="Optimistic Text"/>
                <a:sym typeface="Optimistic Text"/>
              </a:endParaRPr>
            </a:p>
          </p:txBody>
        </p:sp>
        <p:sp>
          <p:nvSpPr>
            <p:cNvPr id="184" name="Google Shape;184;p39"/>
            <p:cNvSpPr/>
            <p:nvPr/>
          </p:nvSpPr>
          <p:spPr>
            <a:xfrm>
              <a:off x="1433425" y="4873225"/>
              <a:ext cx="6614700" cy="4209600"/>
            </a:xfrm>
            <a:prstGeom prst="roundRect">
              <a:avLst>
                <a:gd fmla="val 16667" name="adj"/>
              </a:avLst>
            </a:prstGeom>
            <a:solidFill>
              <a:srgbClr val="FFF2CC"/>
            </a:solidFill>
            <a:ln cap="flat" cmpd="sng" w="9525">
              <a:solidFill>
                <a:srgbClr val="465A6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Optimistic Text"/>
                  <a:ea typeface="Optimistic Text"/>
                  <a:cs typeface="Optimistic Text"/>
                  <a:sym typeface="Optimistic Text"/>
                </a:rPr>
                <a:t>Retrieval</a:t>
              </a:r>
              <a:endParaRPr b="1">
                <a:latin typeface="Optimistic Text"/>
                <a:ea typeface="Optimistic Text"/>
                <a:cs typeface="Optimistic Text"/>
                <a:sym typeface="Optimistic Text"/>
              </a:endParaRPr>
            </a:p>
            <a:p>
              <a:pPr indent="0" lvl="0" marL="0" rtl="0" algn="l">
                <a:spcBef>
                  <a:spcPts val="0"/>
                </a:spcBef>
                <a:spcAft>
                  <a:spcPts val="0"/>
                </a:spcAft>
                <a:buNone/>
              </a:pPr>
              <a:r>
                <a:t/>
              </a:r>
              <a:endParaRPr b="1">
                <a:latin typeface="Optimistic Text"/>
                <a:ea typeface="Optimistic Text"/>
                <a:cs typeface="Optimistic Text"/>
                <a:sym typeface="Optimistic Text"/>
              </a:endParaRPr>
            </a:p>
            <a:p>
              <a:pPr indent="0" lvl="0" marL="0" rtl="0" algn="l">
                <a:spcBef>
                  <a:spcPts val="0"/>
                </a:spcBef>
                <a:spcAft>
                  <a:spcPts val="0"/>
                </a:spcAft>
                <a:buNone/>
              </a:pPr>
              <a:r>
                <a:t/>
              </a:r>
              <a:endParaRPr b="1">
                <a:latin typeface="Optimistic Text"/>
                <a:ea typeface="Optimistic Text"/>
                <a:cs typeface="Optimistic Text"/>
                <a:sym typeface="Optimistic Text"/>
              </a:endParaRPr>
            </a:p>
            <a:p>
              <a:pPr indent="0" lvl="0" marL="0" rtl="0" algn="l">
                <a:spcBef>
                  <a:spcPts val="0"/>
                </a:spcBef>
                <a:spcAft>
                  <a:spcPts val="0"/>
                </a:spcAft>
                <a:buNone/>
              </a:pPr>
              <a:r>
                <a:t/>
              </a:r>
              <a:endParaRPr b="1">
                <a:latin typeface="Optimistic Text"/>
                <a:ea typeface="Optimistic Text"/>
                <a:cs typeface="Optimistic Text"/>
                <a:sym typeface="Optimistic Text"/>
              </a:endParaRPr>
            </a:p>
            <a:p>
              <a:pPr indent="0" lvl="0" marL="0" rtl="0" algn="l">
                <a:spcBef>
                  <a:spcPts val="0"/>
                </a:spcBef>
                <a:spcAft>
                  <a:spcPts val="0"/>
                </a:spcAft>
                <a:buNone/>
              </a:pPr>
              <a:r>
                <a:t/>
              </a:r>
              <a:endParaRPr b="1">
                <a:latin typeface="Optimistic Text"/>
                <a:ea typeface="Optimistic Text"/>
                <a:cs typeface="Optimistic Text"/>
                <a:sym typeface="Optimistic Text"/>
              </a:endParaRPr>
            </a:p>
            <a:p>
              <a:pPr indent="0" lvl="0" marL="0" rtl="0" algn="l">
                <a:spcBef>
                  <a:spcPts val="0"/>
                </a:spcBef>
                <a:spcAft>
                  <a:spcPts val="0"/>
                </a:spcAft>
                <a:buNone/>
              </a:pPr>
              <a:r>
                <a:t/>
              </a:r>
              <a:endParaRPr b="1">
                <a:latin typeface="Optimistic Text"/>
                <a:ea typeface="Optimistic Text"/>
                <a:cs typeface="Optimistic Text"/>
                <a:sym typeface="Optimistic Text"/>
              </a:endParaRPr>
            </a:p>
            <a:p>
              <a:pPr indent="0" lvl="0" marL="0" rtl="0" algn="l">
                <a:spcBef>
                  <a:spcPts val="0"/>
                </a:spcBef>
                <a:spcAft>
                  <a:spcPts val="0"/>
                </a:spcAft>
                <a:buNone/>
              </a:pPr>
              <a:r>
                <a:t/>
              </a:r>
              <a:endParaRPr b="1">
                <a:latin typeface="Optimistic Text"/>
                <a:ea typeface="Optimistic Text"/>
                <a:cs typeface="Optimistic Text"/>
                <a:sym typeface="Optimistic Text"/>
              </a:endParaRPr>
            </a:p>
            <a:p>
              <a:pPr indent="0" lvl="0" marL="0" rtl="0" algn="l">
                <a:spcBef>
                  <a:spcPts val="0"/>
                </a:spcBef>
                <a:spcAft>
                  <a:spcPts val="0"/>
                </a:spcAft>
                <a:buNone/>
              </a:pPr>
              <a:r>
                <a:t/>
              </a:r>
              <a:endParaRPr b="1">
                <a:latin typeface="Optimistic Text"/>
                <a:ea typeface="Optimistic Text"/>
                <a:cs typeface="Optimistic Text"/>
                <a:sym typeface="Optimistic Text"/>
              </a:endParaRPr>
            </a:p>
          </p:txBody>
        </p:sp>
        <p:sp>
          <p:nvSpPr>
            <p:cNvPr id="185" name="Google Shape;185;p39"/>
            <p:cNvSpPr/>
            <p:nvPr/>
          </p:nvSpPr>
          <p:spPr>
            <a:xfrm>
              <a:off x="1813675" y="6027787"/>
              <a:ext cx="5854200" cy="1311900"/>
            </a:xfrm>
            <a:prstGeom prst="roundRect">
              <a:avLst>
                <a:gd fmla="val 16667" name="adj"/>
              </a:avLst>
            </a:prstGeom>
            <a:solidFill>
              <a:srgbClr val="D9D2E9"/>
            </a:solidFill>
            <a:ln cap="flat" cmpd="sng" w="9525">
              <a:solidFill>
                <a:srgbClr val="465A6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Optimistic Text"/>
                  <a:ea typeface="Optimistic Text"/>
                  <a:cs typeface="Optimistic Text"/>
                  <a:sym typeface="Optimistic Text"/>
                </a:rPr>
                <a:t>Web Search Results</a:t>
              </a:r>
              <a:endParaRPr b="1">
                <a:latin typeface="Optimistic Text"/>
                <a:ea typeface="Optimistic Text"/>
                <a:cs typeface="Optimistic Text"/>
                <a:sym typeface="Optimistic Text"/>
              </a:endParaRPr>
            </a:p>
          </p:txBody>
        </p:sp>
        <p:sp>
          <p:nvSpPr>
            <p:cNvPr id="186" name="Google Shape;186;p39"/>
            <p:cNvSpPr/>
            <p:nvPr/>
          </p:nvSpPr>
          <p:spPr>
            <a:xfrm>
              <a:off x="1813675" y="7441955"/>
              <a:ext cx="5854200" cy="1311900"/>
            </a:xfrm>
            <a:prstGeom prst="roundRect">
              <a:avLst>
                <a:gd fmla="val 16667" name="adj"/>
              </a:avLst>
            </a:prstGeom>
            <a:solidFill>
              <a:srgbClr val="9FC5E8"/>
            </a:solidFill>
            <a:ln cap="flat" cmpd="sng" w="9525">
              <a:solidFill>
                <a:srgbClr val="465A6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Optimistic Text"/>
                  <a:ea typeface="Optimistic Text"/>
                  <a:cs typeface="Optimistic Text"/>
                  <a:sym typeface="Optimistic Text"/>
                </a:rPr>
                <a:t>Mock KG &amp; APIs</a:t>
              </a:r>
              <a:endParaRPr b="1">
                <a:latin typeface="Optimistic Text"/>
                <a:ea typeface="Optimistic Text"/>
                <a:cs typeface="Optimistic Text"/>
                <a:sym typeface="Optimistic Text"/>
              </a:endParaRPr>
            </a:p>
          </p:txBody>
        </p:sp>
      </p:grpSp>
      <p:sp>
        <p:nvSpPr>
          <p:cNvPr id="187" name="Google Shape;187;p39"/>
          <p:cNvSpPr/>
          <p:nvPr/>
        </p:nvSpPr>
        <p:spPr>
          <a:xfrm rot="-131950">
            <a:off x="4318990" y="1632653"/>
            <a:ext cx="4237321" cy="399836"/>
          </a:xfrm>
          <a:prstGeom prst="wedgeRoundRectCallout">
            <a:avLst>
              <a:gd fmla="val -56699" name="adj1"/>
              <a:gd fmla="val -19435" name="adj2"/>
              <a:gd fmla="val 0" name="adj3"/>
            </a:avLst>
          </a:prstGeom>
          <a:noFill/>
          <a:ln cap="flat" cmpd="sng" w="19050">
            <a:solidFill>
              <a:srgbClr val="1C2B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9900"/>
                </a:solidFill>
                <a:latin typeface="Comic Sans MS"/>
                <a:ea typeface="Comic Sans MS"/>
                <a:cs typeface="Comic Sans MS"/>
                <a:sym typeface="Comic Sans MS"/>
              </a:rPr>
              <a:t>Rich</a:t>
            </a:r>
            <a:r>
              <a:rPr b="1" lang="en">
                <a:solidFill>
                  <a:srgbClr val="1C2B33"/>
                </a:solidFill>
                <a:latin typeface="Comic Sans MS"/>
                <a:ea typeface="Comic Sans MS"/>
                <a:cs typeface="Comic Sans MS"/>
                <a:sym typeface="Comic Sans MS"/>
              </a:rPr>
              <a:t> </a:t>
            </a:r>
            <a:r>
              <a:rPr b="1" lang="en">
                <a:solidFill>
                  <a:srgbClr val="2C3D8F"/>
                </a:solidFill>
                <a:latin typeface="Comic Sans MS"/>
                <a:ea typeface="Comic Sans MS"/>
                <a:cs typeface="Comic Sans MS"/>
                <a:sym typeface="Comic Sans MS"/>
              </a:rPr>
              <a:t>and</a:t>
            </a:r>
            <a:r>
              <a:rPr b="1" lang="en">
                <a:solidFill>
                  <a:srgbClr val="1C2B33"/>
                </a:solidFill>
                <a:latin typeface="Comic Sans MS"/>
                <a:ea typeface="Comic Sans MS"/>
                <a:cs typeface="Comic Sans MS"/>
                <a:sym typeface="Comic Sans MS"/>
              </a:rPr>
              <a:t> </a:t>
            </a:r>
            <a:r>
              <a:rPr b="1" lang="en">
                <a:solidFill>
                  <a:srgbClr val="FF9900"/>
                </a:solidFill>
                <a:latin typeface="Comic Sans MS"/>
                <a:ea typeface="Comic Sans MS"/>
                <a:cs typeface="Comic Sans MS"/>
                <a:sym typeface="Comic Sans MS"/>
              </a:rPr>
              <a:t>insightful</a:t>
            </a:r>
            <a:r>
              <a:rPr b="1" lang="en">
                <a:solidFill>
                  <a:srgbClr val="1C2B33"/>
                </a:solidFill>
                <a:latin typeface="Comic Sans MS"/>
                <a:ea typeface="Comic Sans MS"/>
                <a:cs typeface="Comic Sans MS"/>
                <a:sym typeface="Comic Sans MS"/>
              </a:rPr>
              <a:t> </a:t>
            </a:r>
            <a:r>
              <a:rPr b="1" lang="en">
                <a:solidFill>
                  <a:srgbClr val="2C3D8F"/>
                </a:solidFill>
                <a:latin typeface="Comic Sans MS"/>
                <a:ea typeface="Comic Sans MS"/>
                <a:cs typeface="Comic Sans MS"/>
                <a:sym typeface="Comic Sans MS"/>
              </a:rPr>
              <a:t>question-answering set</a:t>
            </a:r>
            <a:endParaRPr>
              <a:solidFill>
                <a:srgbClr val="1C2B33"/>
              </a:solidFill>
              <a:latin typeface="Comic Sans MS"/>
              <a:ea typeface="Comic Sans MS"/>
              <a:cs typeface="Comic Sans MS"/>
              <a:sym typeface="Comic Sans MS"/>
            </a:endParaRPr>
          </a:p>
        </p:txBody>
      </p:sp>
      <p:sp>
        <p:nvSpPr>
          <p:cNvPr id="188" name="Google Shape;188;p39"/>
          <p:cNvSpPr txBox="1"/>
          <p:nvPr/>
        </p:nvSpPr>
        <p:spPr>
          <a:xfrm>
            <a:off x="315325" y="480500"/>
            <a:ext cx="57696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2600">
                <a:solidFill>
                  <a:srgbClr val="2C3D8F"/>
                </a:solidFill>
                <a:latin typeface="Optimistic Text"/>
                <a:ea typeface="Optimistic Text"/>
                <a:cs typeface="Optimistic Text"/>
                <a:sym typeface="Optimistic Text"/>
              </a:rPr>
              <a:t>CRAG Benchmark Overview</a:t>
            </a:r>
            <a:endParaRPr b="1" i="1" sz="2600">
              <a:solidFill>
                <a:srgbClr val="2C3D8F"/>
              </a:solidFill>
              <a:latin typeface="Optimistic Text"/>
              <a:ea typeface="Optimistic Text"/>
              <a:cs typeface="Optimistic Text"/>
              <a:sym typeface="Optimistic Text"/>
            </a:endParaRPr>
          </a:p>
        </p:txBody>
      </p:sp>
      <p:pic>
        <p:nvPicPr>
          <p:cNvPr id="189" name="Google Shape;189;p39"/>
          <p:cNvPicPr preferRelativeResize="0"/>
          <p:nvPr/>
        </p:nvPicPr>
        <p:blipFill rotWithShape="1">
          <a:blip r:embed="rId3">
            <a:alphaModFix/>
          </a:blip>
          <a:srcRect b="19404" l="59196" r="2316" t="14862"/>
          <a:stretch/>
        </p:blipFill>
        <p:spPr>
          <a:xfrm>
            <a:off x="0" y="4674000"/>
            <a:ext cx="1219148" cy="469500"/>
          </a:xfrm>
          <a:prstGeom prst="rect">
            <a:avLst/>
          </a:prstGeom>
          <a:noFill/>
          <a:ln>
            <a:noFill/>
          </a:ln>
        </p:spPr>
      </p:pic>
      <p:sp>
        <p:nvSpPr>
          <p:cNvPr id="190" name="Google Shape;190;p39"/>
          <p:cNvSpPr/>
          <p:nvPr/>
        </p:nvSpPr>
        <p:spPr>
          <a:xfrm rot="-131969">
            <a:off x="4319220" y="3022809"/>
            <a:ext cx="3611361" cy="399836"/>
          </a:xfrm>
          <a:prstGeom prst="wedgeRoundRectCallout">
            <a:avLst>
              <a:gd fmla="val -59333" name="adj1"/>
              <a:gd fmla="val -18272" name="adj2"/>
              <a:gd fmla="val 0" name="adj3"/>
            </a:avLst>
          </a:prstGeom>
          <a:noFill/>
          <a:ln cap="flat" cmpd="sng" w="19050">
            <a:solidFill>
              <a:srgbClr val="1C2B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9900"/>
                </a:solidFill>
                <a:latin typeface="Comic Sans MS"/>
                <a:ea typeface="Comic Sans MS"/>
                <a:cs typeface="Comic Sans MS"/>
                <a:sym typeface="Comic Sans MS"/>
              </a:rPr>
              <a:t>Accessible</a:t>
            </a:r>
            <a:r>
              <a:rPr b="1" lang="en">
                <a:solidFill>
                  <a:srgbClr val="1C2B33"/>
                </a:solidFill>
                <a:latin typeface="Comic Sans MS"/>
                <a:ea typeface="Comic Sans MS"/>
                <a:cs typeface="Comic Sans MS"/>
                <a:sym typeface="Comic Sans MS"/>
              </a:rPr>
              <a:t> </a:t>
            </a:r>
            <a:r>
              <a:rPr b="1" lang="en">
                <a:solidFill>
                  <a:srgbClr val="2C3D8F"/>
                </a:solidFill>
                <a:latin typeface="Comic Sans MS"/>
                <a:ea typeface="Comic Sans MS"/>
                <a:cs typeface="Comic Sans MS"/>
                <a:sym typeface="Comic Sans MS"/>
              </a:rPr>
              <a:t>retrieval contents.</a:t>
            </a:r>
            <a:endParaRPr>
              <a:solidFill>
                <a:srgbClr val="1C2B33"/>
              </a:solidFill>
              <a:latin typeface="Comic Sans MS"/>
              <a:ea typeface="Comic Sans MS"/>
              <a:cs typeface="Comic Sans MS"/>
              <a:sym typeface="Comic Sans M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40"/>
          <p:cNvSpPr/>
          <p:nvPr/>
        </p:nvSpPr>
        <p:spPr>
          <a:xfrm>
            <a:off x="4457700" y="2305050"/>
            <a:ext cx="228600" cy="2286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196" name="Google Shape;196;p40"/>
          <p:cNvSpPr/>
          <p:nvPr/>
        </p:nvSpPr>
        <p:spPr>
          <a:xfrm>
            <a:off x="4572000" y="2419350"/>
            <a:ext cx="228600" cy="2286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grpSp>
        <p:nvGrpSpPr>
          <p:cNvPr id="197" name="Google Shape;197;p40"/>
          <p:cNvGrpSpPr/>
          <p:nvPr/>
        </p:nvGrpSpPr>
        <p:grpSpPr>
          <a:xfrm>
            <a:off x="149724" y="1166452"/>
            <a:ext cx="4094518" cy="2969479"/>
            <a:chOff x="894275" y="2353575"/>
            <a:chExt cx="7732800" cy="7046700"/>
          </a:xfrm>
        </p:grpSpPr>
        <p:sp>
          <p:nvSpPr>
            <p:cNvPr id="198" name="Google Shape;198;p40"/>
            <p:cNvSpPr/>
            <p:nvPr/>
          </p:nvSpPr>
          <p:spPr>
            <a:xfrm>
              <a:off x="894275" y="2353575"/>
              <a:ext cx="7732800" cy="7046700"/>
            </a:xfrm>
            <a:prstGeom prst="roundRect">
              <a:avLst>
                <a:gd fmla="val 16667" name="adj"/>
              </a:avLst>
            </a:prstGeom>
            <a:noFill/>
            <a:ln cap="flat" cmpd="sng" w="19050">
              <a:solidFill>
                <a:srgbClr val="465A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600">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p:txBody>
        </p:sp>
        <p:sp>
          <p:nvSpPr>
            <p:cNvPr id="199" name="Google Shape;199;p40"/>
            <p:cNvSpPr/>
            <p:nvPr/>
          </p:nvSpPr>
          <p:spPr>
            <a:xfrm>
              <a:off x="1433425" y="3372200"/>
              <a:ext cx="6708000" cy="1397400"/>
            </a:xfrm>
            <a:prstGeom prst="roundRect">
              <a:avLst>
                <a:gd fmla="val 16667" name="adj"/>
              </a:avLst>
            </a:prstGeom>
            <a:solidFill>
              <a:srgbClr val="D9EAD3"/>
            </a:solidFill>
            <a:ln cap="flat" cmpd="sng" w="9525">
              <a:solidFill>
                <a:srgbClr val="465A6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Optimistic Text"/>
                  <a:ea typeface="Optimistic Text"/>
                  <a:cs typeface="Optimistic Text"/>
                  <a:sym typeface="Optimistic Text"/>
                </a:rPr>
                <a:t>Question Answering Pairs</a:t>
              </a:r>
              <a:endParaRPr b="1">
                <a:latin typeface="Optimistic Text"/>
                <a:ea typeface="Optimistic Text"/>
                <a:cs typeface="Optimistic Text"/>
                <a:sym typeface="Optimistic Text"/>
              </a:endParaRPr>
            </a:p>
          </p:txBody>
        </p:sp>
        <p:sp>
          <p:nvSpPr>
            <p:cNvPr id="200" name="Google Shape;200;p40"/>
            <p:cNvSpPr/>
            <p:nvPr/>
          </p:nvSpPr>
          <p:spPr>
            <a:xfrm>
              <a:off x="1433425" y="4873225"/>
              <a:ext cx="6614700" cy="4209600"/>
            </a:xfrm>
            <a:prstGeom prst="roundRect">
              <a:avLst>
                <a:gd fmla="val 16667" name="adj"/>
              </a:avLst>
            </a:prstGeom>
            <a:solidFill>
              <a:srgbClr val="FFF2CC"/>
            </a:solidFill>
            <a:ln cap="flat" cmpd="sng" w="9525">
              <a:solidFill>
                <a:srgbClr val="465A6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Optimistic Text"/>
                  <a:ea typeface="Optimistic Text"/>
                  <a:cs typeface="Optimistic Text"/>
                  <a:sym typeface="Optimistic Text"/>
                </a:rPr>
                <a:t>Retrieval</a:t>
              </a:r>
              <a:endParaRPr b="1">
                <a:latin typeface="Optimistic Text"/>
                <a:ea typeface="Optimistic Text"/>
                <a:cs typeface="Optimistic Text"/>
                <a:sym typeface="Optimistic Text"/>
              </a:endParaRPr>
            </a:p>
            <a:p>
              <a:pPr indent="0" lvl="0" marL="0" rtl="0" algn="l">
                <a:spcBef>
                  <a:spcPts val="0"/>
                </a:spcBef>
                <a:spcAft>
                  <a:spcPts val="0"/>
                </a:spcAft>
                <a:buNone/>
              </a:pPr>
              <a:r>
                <a:t/>
              </a:r>
              <a:endParaRPr b="1">
                <a:latin typeface="Optimistic Text"/>
                <a:ea typeface="Optimistic Text"/>
                <a:cs typeface="Optimistic Text"/>
                <a:sym typeface="Optimistic Text"/>
              </a:endParaRPr>
            </a:p>
            <a:p>
              <a:pPr indent="0" lvl="0" marL="0" rtl="0" algn="l">
                <a:spcBef>
                  <a:spcPts val="0"/>
                </a:spcBef>
                <a:spcAft>
                  <a:spcPts val="0"/>
                </a:spcAft>
                <a:buNone/>
              </a:pPr>
              <a:r>
                <a:t/>
              </a:r>
              <a:endParaRPr b="1">
                <a:latin typeface="Optimistic Text"/>
                <a:ea typeface="Optimistic Text"/>
                <a:cs typeface="Optimistic Text"/>
                <a:sym typeface="Optimistic Text"/>
              </a:endParaRPr>
            </a:p>
            <a:p>
              <a:pPr indent="0" lvl="0" marL="0" rtl="0" algn="l">
                <a:spcBef>
                  <a:spcPts val="0"/>
                </a:spcBef>
                <a:spcAft>
                  <a:spcPts val="0"/>
                </a:spcAft>
                <a:buNone/>
              </a:pPr>
              <a:r>
                <a:t/>
              </a:r>
              <a:endParaRPr b="1">
                <a:latin typeface="Optimistic Text"/>
                <a:ea typeface="Optimistic Text"/>
                <a:cs typeface="Optimistic Text"/>
                <a:sym typeface="Optimistic Text"/>
              </a:endParaRPr>
            </a:p>
            <a:p>
              <a:pPr indent="0" lvl="0" marL="0" rtl="0" algn="l">
                <a:spcBef>
                  <a:spcPts val="0"/>
                </a:spcBef>
                <a:spcAft>
                  <a:spcPts val="0"/>
                </a:spcAft>
                <a:buNone/>
              </a:pPr>
              <a:r>
                <a:t/>
              </a:r>
              <a:endParaRPr b="1">
                <a:latin typeface="Optimistic Text"/>
                <a:ea typeface="Optimistic Text"/>
                <a:cs typeface="Optimistic Text"/>
                <a:sym typeface="Optimistic Text"/>
              </a:endParaRPr>
            </a:p>
            <a:p>
              <a:pPr indent="0" lvl="0" marL="0" rtl="0" algn="l">
                <a:spcBef>
                  <a:spcPts val="0"/>
                </a:spcBef>
                <a:spcAft>
                  <a:spcPts val="0"/>
                </a:spcAft>
                <a:buNone/>
              </a:pPr>
              <a:r>
                <a:t/>
              </a:r>
              <a:endParaRPr b="1">
                <a:latin typeface="Optimistic Text"/>
                <a:ea typeface="Optimistic Text"/>
                <a:cs typeface="Optimistic Text"/>
                <a:sym typeface="Optimistic Text"/>
              </a:endParaRPr>
            </a:p>
            <a:p>
              <a:pPr indent="0" lvl="0" marL="0" rtl="0" algn="l">
                <a:spcBef>
                  <a:spcPts val="0"/>
                </a:spcBef>
                <a:spcAft>
                  <a:spcPts val="0"/>
                </a:spcAft>
                <a:buNone/>
              </a:pPr>
              <a:r>
                <a:t/>
              </a:r>
              <a:endParaRPr b="1">
                <a:latin typeface="Optimistic Text"/>
                <a:ea typeface="Optimistic Text"/>
                <a:cs typeface="Optimistic Text"/>
                <a:sym typeface="Optimistic Text"/>
              </a:endParaRPr>
            </a:p>
            <a:p>
              <a:pPr indent="0" lvl="0" marL="0" rtl="0" algn="l">
                <a:spcBef>
                  <a:spcPts val="0"/>
                </a:spcBef>
                <a:spcAft>
                  <a:spcPts val="0"/>
                </a:spcAft>
                <a:buNone/>
              </a:pPr>
              <a:r>
                <a:t/>
              </a:r>
              <a:endParaRPr b="1">
                <a:latin typeface="Optimistic Text"/>
                <a:ea typeface="Optimistic Text"/>
                <a:cs typeface="Optimistic Text"/>
                <a:sym typeface="Optimistic Text"/>
              </a:endParaRPr>
            </a:p>
          </p:txBody>
        </p:sp>
        <p:sp>
          <p:nvSpPr>
            <p:cNvPr id="201" name="Google Shape;201;p40"/>
            <p:cNvSpPr/>
            <p:nvPr/>
          </p:nvSpPr>
          <p:spPr>
            <a:xfrm>
              <a:off x="1813675" y="6027787"/>
              <a:ext cx="5854200" cy="1311900"/>
            </a:xfrm>
            <a:prstGeom prst="roundRect">
              <a:avLst>
                <a:gd fmla="val 16667" name="adj"/>
              </a:avLst>
            </a:prstGeom>
            <a:solidFill>
              <a:srgbClr val="D9D2E9"/>
            </a:solidFill>
            <a:ln cap="flat" cmpd="sng" w="9525">
              <a:solidFill>
                <a:srgbClr val="465A6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Optimistic Text"/>
                  <a:ea typeface="Optimistic Text"/>
                  <a:cs typeface="Optimistic Text"/>
                  <a:sym typeface="Optimistic Text"/>
                </a:rPr>
                <a:t>Web Search Results</a:t>
              </a:r>
              <a:endParaRPr b="1">
                <a:latin typeface="Optimistic Text"/>
                <a:ea typeface="Optimistic Text"/>
                <a:cs typeface="Optimistic Text"/>
                <a:sym typeface="Optimistic Text"/>
              </a:endParaRPr>
            </a:p>
          </p:txBody>
        </p:sp>
        <p:sp>
          <p:nvSpPr>
            <p:cNvPr id="202" name="Google Shape;202;p40"/>
            <p:cNvSpPr/>
            <p:nvPr/>
          </p:nvSpPr>
          <p:spPr>
            <a:xfrm>
              <a:off x="1813675" y="7441955"/>
              <a:ext cx="5854200" cy="1311900"/>
            </a:xfrm>
            <a:prstGeom prst="roundRect">
              <a:avLst>
                <a:gd fmla="val 16667" name="adj"/>
              </a:avLst>
            </a:prstGeom>
            <a:solidFill>
              <a:srgbClr val="9FC5E8"/>
            </a:solidFill>
            <a:ln cap="flat" cmpd="sng" w="9525">
              <a:solidFill>
                <a:srgbClr val="465A6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Optimistic Text"/>
                  <a:ea typeface="Optimistic Text"/>
                  <a:cs typeface="Optimistic Text"/>
                  <a:sym typeface="Optimistic Text"/>
                </a:rPr>
                <a:t>Mock KG &amp; APIs</a:t>
              </a:r>
              <a:endParaRPr b="1">
                <a:latin typeface="Optimistic Text"/>
                <a:ea typeface="Optimistic Text"/>
                <a:cs typeface="Optimistic Text"/>
                <a:sym typeface="Optimistic Text"/>
              </a:endParaRPr>
            </a:p>
          </p:txBody>
        </p:sp>
      </p:grpSp>
      <p:sp>
        <p:nvSpPr>
          <p:cNvPr id="203" name="Google Shape;203;p40"/>
          <p:cNvSpPr txBox="1"/>
          <p:nvPr/>
        </p:nvSpPr>
        <p:spPr>
          <a:xfrm>
            <a:off x="315325" y="480500"/>
            <a:ext cx="57696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2600">
                <a:solidFill>
                  <a:srgbClr val="2C3D8F"/>
                </a:solidFill>
                <a:latin typeface="Optimistic Text"/>
                <a:ea typeface="Optimistic Text"/>
                <a:cs typeface="Optimistic Text"/>
                <a:sym typeface="Optimistic Text"/>
              </a:rPr>
              <a:t>CRAG Benchmark Overview</a:t>
            </a:r>
            <a:endParaRPr b="1" i="1" sz="2600">
              <a:solidFill>
                <a:srgbClr val="2C3D8F"/>
              </a:solidFill>
              <a:latin typeface="Optimistic Text"/>
              <a:ea typeface="Optimistic Text"/>
              <a:cs typeface="Optimistic Text"/>
              <a:sym typeface="Optimistic Text"/>
            </a:endParaRPr>
          </a:p>
        </p:txBody>
      </p:sp>
      <p:pic>
        <p:nvPicPr>
          <p:cNvPr id="204" name="Google Shape;204;p40"/>
          <p:cNvPicPr preferRelativeResize="0"/>
          <p:nvPr/>
        </p:nvPicPr>
        <p:blipFill rotWithShape="1">
          <a:blip r:embed="rId3">
            <a:alphaModFix/>
          </a:blip>
          <a:srcRect b="19404" l="59196" r="2316" t="14862"/>
          <a:stretch/>
        </p:blipFill>
        <p:spPr>
          <a:xfrm>
            <a:off x="0" y="4674000"/>
            <a:ext cx="1219148" cy="469500"/>
          </a:xfrm>
          <a:prstGeom prst="rect">
            <a:avLst/>
          </a:prstGeom>
          <a:noFill/>
          <a:ln>
            <a:noFill/>
          </a:ln>
        </p:spPr>
      </p:pic>
      <p:sp>
        <p:nvSpPr>
          <p:cNvPr id="205" name="Google Shape;205;p40"/>
          <p:cNvSpPr/>
          <p:nvPr/>
        </p:nvSpPr>
        <p:spPr>
          <a:xfrm>
            <a:off x="4305300" y="1150825"/>
            <a:ext cx="2108100" cy="1497000"/>
          </a:xfrm>
          <a:prstGeom prst="roundRect">
            <a:avLst>
              <a:gd fmla="val 16667" name="adj"/>
            </a:avLst>
          </a:prstGeom>
          <a:noFill/>
          <a:ln cap="flat" cmpd="sng" w="19050">
            <a:solidFill>
              <a:srgbClr val="465A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600">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rPr b="1" lang="en">
                <a:latin typeface="Optimistic Text"/>
                <a:ea typeface="Optimistic Text"/>
                <a:cs typeface="Optimistic Text"/>
                <a:sym typeface="Optimistic Text"/>
              </a:rPr>
              <a:t>CRAG Tasks</a:t>
            </a:r>
            <a:endParaRPr b="1">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p:txBody>
      </p:sp>
      <p:sp>
        <p:nvSpPr>
          <p:cNvPr id="206" name="Google Shape;206;p40"/>
          <p:cNvSpPr/>
          <p:nvPr/>
        </p:nvSpPr>
        <p:spPr>
          <a:xfrm>
            <a:off x="4305300" y="2684850"/>
            <a:ext cx="2108100" cy="1448700"/>
          </a:xfrm>
          <a:prstGeom prst="roundRect">
            <a:avLst>
              <a:gd fmla="val 16667" name="adj"/>
            </a:avLst>
          </a:prstGeom>
          <a:noFill/>
          <a:ln cap="flat" cmpd="sng" w="19050">
            <a:solidFill>
              <a:srgbClr val="465A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600">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rPr b="1" lang="en">
                <a:latin typeface="Optimistic Text"/>
                <a:ea typeface="Optimistic Text"/>
                <a:cs typeface="Optimistic Text"/>
                <a:sym typeface="Optimistic Text"/>
              </a:rPr>
              <a:t>Evaluation</a:t>
            </a:r>
            <a:endParaRPr b="1">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t/>
            </a:r>
            <a:endParaRPr>
              <a:latin typeface="Optimistic Text"/>
              <a:ea typeface="Optimistic Text"/>
              <a:cs typeface="Optimistic Text"/>
              <a:sym typeface="Optimistic Text"/>
            </a:endParaRPr>
          </a:p>
          <a:p>
            <a:pPr indent="0" lvl="0" marL="0" rtl="0" algn="l">
              <a:spcBef>
                <a:spcPts val="0"/>
              </a:spcBef>
              <a:spcAft>
                <a:spcPts val="0"/>
              </a:spcAft>
              <a:buNone/>
            </a:pPr>
            <a:r>
              <a:rPr lang="en">
                <a:latin typeface="Optimistic Text"/>
                <a:ea typeface="Optimistic Text"/>
                <a:cs typeface="Optimistic Text"/>
                <a:sym typeface="Optimistic Text"/>
              </a:rPr>
              <a:t> </a:t>
            </a:r>
            <a:endParaRPr>
              <a:latin typeface="Optimistic Text"/>
              <a:ea typeface="Optimistic Text"/>
              <a:cs typeface="Optimistic Text"/>
              <a:sym typeface="Optimistic Text"/>
            </a:endParaRPr>
          </a:p>
        </p:txBody>
      </p:sp>
      <p:sp>
        <p:nvSpPr>
          <p:cNvPr id="207" name="Google Shape;207;p40"/>
          <p:cNvSpPr/>
          <p:nvPr/>
        </p:nvSpPr>
        <p:spPr>
          <a:xfrm rot="-132156">
            <a:off x="6636439" y="1554341"/>
            <a:ext cx="2060723" cy="399836"/>
          </a:xfrm>
          <a:prstGeom prst="wedgeRoundRectCallout">
            <a:avLst>
              <a:gd fmla="val -61159" name="adj1"/>
              <a:gd fmla="val -16691" name="adj2"/>
              <a:gd fmla="val 0" name="adj3"/>
            </a:avLst>
          </a:prstGeom>
          <a:noFill/>
          <a:ln cap="flat" cmpd="sng" w="19050">
            <a:solidFill>
              <a:srgbClr val="1C2B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9900"/>
                </a:solidFill>
                <a:latin typeface="Comic Sans MS"/>
                <a:ea typeface="Comic Sans MS"/>
                <a:cs typeface="Comic Sans MS"/>
                <a:sym typeface="Comic Sans MS"/>
              </a:rPr>
              <a:t>Carefully-designed</a:t>
            </a:r>
            <a:endParaRPr>
              <a:solidFill>
                <a:srgbClr val="1C2B33"/>
              </a:solidFill>
              <a:latin typeface="Comic Sans MS"/>
              <a:ea typeface="Comic Sans MS"/>
              <a:cs typeface="Comic Sans MS"/>
              <a:sym typeface="Comic Sans MS"/>
            </a:endParaRPr>
          </a:p>
        </p:txBody>
      </p:sp>
      <p:sp>
        <p:nvSpPr>
          <p:cNvPr id="208" name="Google Shape;208;p40"/>
          <p:cNvSpPr/>
          <p:nvPr/>
        </p:nvSpPr>
        <p:spPr>
          <a:xfrm rot="-132156">
            <a:off x="6696489" y="2981066"/>
            <a:ext cx="2060723" cy="399836"/>
          </a:xfrm>
          <a:prstGeom prst="wedgeRoundRectCallout">
            <a:avLst>
              <a:gd fmla="val -62043" name="adj1"/>
              <a:gd fmla="val -18031" name="adj2"/>
              <a:gd fmla="val 0" name="adj3"/>
            </a:avLst>
          </a:prstGeom>
          <a:noFill/>
          <a:ln cap="flat" cmpd="sng" w="19050">
            <a:solidFill>
              <a:srgbClr val="1C2B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9900"/>
                </a:solidFill>
                <a:latin typeface="Comic Sans MS"/>
                <a:ea typeface="Comic Sans MS"/>
                <a:cs typeface="Comic Sans MS"/>
                <a:sym typeface="Comic Sans MS"/>
              </a:rPr>
              <a:t>Reliable</a:t>
            </a:r>
            <a:endParaRPr>
              <a:solidFill>
                <a:srgbClr val="1C2B33"/>
              </a:solidFill>
              <a:latin typeface="Comic Sans MS"/>
              <a:ea typeface="Comic Sans MS"/>
              <a:cs typeface="Comic Sans MS"/>
              <a:sym typeface="Comic Sans M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Theme 21">
      <a:dk1>
        <a:srgbClr val="262626"/>
      </a:dk1>
      <a:lt1>
        <a:srgbClr val="FFFFFF"/>
      </a:lt1>
      <a:dk2>
        <a:srgbClr val="262626"/>
      </a:dk2>
      <a:lt2>
        <a:srgbClr val="FFFFFF"/>
      </a:lt2>
      <a:accent1>
        <a:srgbClr val="FD536D"/>
      </a:accent1>
      <a:accent2>
        <a:srgbClr val="FF8957"/>
      </a:accent2>
      <a:accent3>
        <a:srgbClr val="EED054"/>
      </a:accent3>
      <a:accent4>
        <a:srgbClr val="CAD849"/>
      </a:accent4>
      <a:accent5>
        <a:srgbClr val="00C182"/>
      </a:accent5>
      <a:accent6>
        <a:srgbClr val="429EB0"/>
      </a:accent6>
      <a:hlink>
        <a:srgbClr val="FFFFFF"/>
      </a:hlink>
      <a:folHlink>
        <a:srgbClr val="59595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